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98" r:id="rId18"/>
    <p:sldId id="272" r:id="rId19"/>
    <p:sldId id="273" r:id="rId20"/>
    <p:sldId id="274" r:id="rId21"/>
    <p:sldId id="277" r:id="rId22"/>
    <p:sldId id="276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99" r:id="rId33"/>
    <p:sldId id="300" r:id="rId3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DB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285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FDF6A7-1358-465C-8039-FACC9683C62F}" type="datetimeFigureOut">
              <a:rPr lang="tr-TR" smtClean="0"/>
              <a:pPr/>
              <a:t>14.03.2021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BE0019-34F2-473F-99D3-DA07740EDEC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56674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14EE86-2E06-4579-902B-0ACC23EB3138}" type="datetimeFigureOut">
              <a:rPr lang="tr-TR" smtClean="0"/>
              <a:pPr/>
              <a:t>14.03.2021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8E66BB-D2AB-4640-A80C-A3CAF66A9035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3A5F3-A373-4524-90A3-DC50C1CA4D2D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33619-B322-4F44-8412-C4D035BE54BF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34E44-6C44-4192-8DBD-C2FDAAE88419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202F-0ED3-44CF-9FC3-F0B8C567057C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14215-1B4C-4DB6-A77A-FEBEB49058BE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7BCA9-351D-41A2-A10D-AD0B59BF7A87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E48A-2E05-423B-96D1-7789ABA93852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0D8FD-D083-4A0E-9277-B8B91526A3EE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A9E04-0DB2-4CDA-90FA-AB0136CFDE92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A6AB5-2C41-4094-832B-4422614CC2AC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D480-61E5-4049-A4E5-389047A868D3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A5AC4-5459-4AAA-9CEF-3CC78B9066C4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10" Type="http://schemas.openxmlformats.org/officeDocument/2006/relationships/image" Target="../media/image8.jpeg"/><Relationship Id="rId4" Type="http://schemas.openxmlformats.org/officeDocument/2006/relationships/image" Target="../media/image5.png"/><Relationship Id="rId9" Type="http://schemas.microsoft.com/office/2007/relationships/hdphoto" Target="../media/hdphoto5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9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microsoft.com/office/2007/relationships/hdphoto" Target="../media/hdphoto8.wdp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1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microsoft.com/office/2007/relationships/hdphoto" Target="../media/hdphoto10.wdp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1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png"/><Relationship Id="rId7" Type="http://schemas.microsoft.com/office/2007/relationships/hdphoto" Target="../media/hdphoto14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11" Type="http://schemas.microsoft.com/office/2007/relationships/hdphoto" Target="../media/hdphoto16.wdp"/><Relationship Id="rId5" Type="http://schemas.microsoft.com/office/2007/relationships/hdphoto" Target="../media/hdphoto13.wdp"/><Relationship Id="rId10" Type="http://schemas.openxmlformats.org/officeDocument/2006/relationships/image" Target="../media/image22.png"/><Relationship Id="rId4" Type="http://schemas.openxmlformats.org/officeDocument/2006/relationships/image" Target="../media/image19.png"/><Relationship Id="rId9" Type="http://schemas.microsoft.com/office/2007/relationships/hdphoto" Target="../media/hdphoto15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png"/><Relationship Id="rId7" Type="http://schemas.microsoft.com/office/2007/relationships/hdphoto" Target="../media/hdphoto18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microsoft.com/office/2007/relationships/hdphoto" Target="../media/hdphoto17.wdp"/><Relationship Id="rId4" Type="http://schemas.openxmlformats.org/officeDocument/2006/relationships/image" Target="../media/image23.jpeg"/><Relationship Id="rId9" Type="http://schemas.microsoft.com/office/2007/relationships/hdphoto" Target="../media/hdphoto19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0.wdp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.png"/><Relationship Id="rId7" Type="http://schemas.microsoft.com/office/2007/relationships/hdphoto" Target="../media/hdphoto2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microsoft.com/office/2007/relationships/hdphoto" Target="../media/hdphoto21.wdp"/><Relationship Id="rId4" Type="http://schemas.openxmlformats.org/officeDocument/2006/relationships/image" Target="../media/image27.png"/><Relationship Id="rId9" Type="http://schemas.microsoft.com/office/2007/relationships/hdphoto" Target="../media/hdphoto23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4.wdp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26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microsoft.com/office/2007/relationships/hdphoto" Target="../media/hdphoto25.wdp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unsavunma.net/ucusta-rezonansa-giren-helikopter-havada-parcalandi/" TargetMode="External"/><Relationship Id="rId5" Type="http://schemas.microsoft.com/office/2007/relationships/hdphoto" Target="../media/hdphoto27.wdp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unsavunma.net/helikopter-engel-tespit-sistemleri/" TargetMode="External"/><Relationship Id="rId5" Type="http://schemas.microsoft.com/office/2007/relationships/hdphoto" Target="../media/hdphoto28.wdp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unsavunma.net/dogal-suni-engellere-carpma/" TargetMode="External"/><Relationship Id="rId5" Type="http://schemas.microsoft.com/office/2007/relationships/hdphoto" Target="../media/hdphoto29.wdp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unsavunma.net/emniyetli-helikopter-operasyonlarinin-neresindeyiz/" TargetMode="External"/><Relationship Id="rId5" Type="http://schemas.microsoft.com/office/2007/relationships/hdphoto" Target="../media/hdphoto30.wdp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unsavunma.net/helikopterlerde-ucus-emniyeti/" TargetMode="External"/><Relationship Id="rId5" Type="http://schemas.microsoft.com/office/2007/relationships/hdphoto" Target="../media/hdphoto31.wdp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unsavunma.net/daglik-arazide-helikopter-ucus-teknikleri/" TargetMode="Externa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sunsavunma.net/helikopterlerde-dinamik-devrilme/" TargetMode="External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s://www.sunsavunma.net/ana-rotor-kuyruk-rotor-turbulanslari-guclu-cokus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microsoft.com/office/2007/relationships/hdphoto" Target="../media/hdphoto32.wdp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unsavunma.net/pilot-yorgunlugu-problemi/" TargetMode="External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3.wdp"/><Relationship Id="rId5" Type="http://schemas.openxmlformats.org/officeDocument/2006/relationships/image" Target="../media/image46.png"/><Relationship Id="rId4" Type="http://schemas.openxmlformats.org/officeDocument/2006/relationships/hyperlink" Target="https://www.sunsavunma.net/helikopter-ucus-karakteristikleri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unsavunma.net/kayboldugunuzda-yerinizi-bulmak-icin-bes-yontem/" TargetMode="External"/><Relationship Id="rId5" Type="http://schemas.microsoft.com/office/2007/relationships/hdphoto" Target="../media/hdphoto34.wdp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s://www.sunsavunma.net/ana-rotor-pallerinde-sikisma-fenomeni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microsoft.com/office/2007/relationships/hdphoto" Target="../media/hdphoto35.wdp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unsavunma.net/helikopter-ucuslarinda-sekiz-altin-kural/" TargetMode="External"/><Relationship Id="rId5" Type="http://schemas.microsoft.com/office/2007/relationships/hdphoto" Target="../media/hdphoto36.wdp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7.wdp"/><Relationship Id="rId5" Type="http://schemas.openxmlformats.org/officeDocument/2006/relationships/image" Target="../media/image51.png"/><Relationship Id="rId4" Type="http://schemas.openxmlformats.org/officeDocument/2006/relationships/hyperlink" Target="https://www.sunsavunma.net/helikopterlerde-otorotasyon-esaslari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sunsavunma.net/murettebat-kaynak-yonetimi/" TargetMode="External"/><Relationship Id="rId4" Type="http://schemas.openxmlformats.org/officeDocument/2006/relationships/image" Target="../media/image5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unsavunma.net/kritik-olaylar-esnasinda-saskinligin-pilotlar-uzerindeki-olumsuz-etkileri/" TargetMode="External"/><Relationship Id="rId5" Type="http://schemas.microsoft.com/office/2007/relationships/hdphoto" Target="../media/hdphoto38.wdp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hyperlink" Target="https://www.sunsavunma.net/ogrenci-pilotlarin-yalniz-ucus-kazalari/" TargetMode="External"/><Relationship Id="rId4" Type="http://schemas.openxmlformats.org/officeDocument/2006/relationships/image" Target="../media/image5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13" Type="http://schemas.openxmlformats.org/officeDocument/2006/relationships/hyperlink" Target="https://www.sunsavunma.net/guclu-cokus-vorteks-halkasi/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www.sunsavunma.net/iranda-ucak-neden-dustu/" TargetMode="External"/><Relationship Id="rId12" Type="http://schemas.openxmlformats.org/officeDocument/2006/relationships/image" Target="../media/image6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11" Type="http://schemas.openxmlformats.org/officeDocument/2006/relationships/hyperlink" Target="https://www.sunsavunma.net/aw-169-kazasinin-nedeni-kuyruk-rotor-etkinliginin-kaybi-mi/" TargetMode="External"/><Relationship Id="rId5" Type="http://schemas.openxmlformats.org/officeDocument/2006/relationships/hyperlink" Target="https://www.sunsavunma.net/robinson-helikopterlerinde-mast-vurmasi-problemi/" TargetMode="External"/><Relationship Id="rId10" Type="http://schemas.openxmlformats.org/officeDocument/2006/relationships/image" Target="../media/image60.jpeg"/><Relationship Id="rId4" Type="http://schemas.openxmlformats.org/officeDocument/2006/relationships/image" Target="../media/image57.jpeg"/><Relationship Id="rId9" Type="http://schemas.openxmlformats.org/officeDocument/2006/relationships/hyperlink" Target="https://www.sunsavunma.net/kobe-bryant-helikopter-kazasinda-hayatini-kaybetti/" TargetMode="Externa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13" Type="http://schemas.openxmlformats.org/officeDocument/2006/relationships/hyperlink" Target="https://www.sunsavunma.net/isi-gudumlu-fuzeler-helikopterler/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www.sunsavunma.net/beklenmeyen-alet-ucus-sartlarina-giris/" TargetMode="External"/><Relationship Id="rId12" Type="http://schemas.openxmlformats.org/officeDocument/2006/relationships/image" Target="../media/image6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11" Type="http://schemas.openxmlformats.org/officeDocument/2006/relationships/hyperlink" Target="https://www.sunsavunma.net/ucagi-anormal-durumlardan-kurtarma/" TargetMode="External"/><Relationship Id="rId5" Type="http://schemas.openxmlformats.org/officeDocument/2006/relationships/hyperlink" Target="https://www.sunsavunma.net/ucaklarda-fren-performansi/" TargetMode="External"/><Relationship Id="rId10" Type="http://schemas.openxmlformats.org/officeDocument/2006/relationships/image" Target="../media/image65.jpeg"/><Relationship Id="rId4" Type="http://schemas.openxmlformats.org/officeDocument/2006/relationships/image" Target="../media/image62.jpeg"/><Relationship Id="rId9" Type="http://schemas.openxmlformats.org/officeDocument/2006/relationships/hyperlink" Target="https://www.sunsavunma.net/helikopter-kazalari-nedenleri-tedbirle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4479255"/>
            <a:ext cx="7772400" cy="1470025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SENARYO TABANLI EĞİTİM</a:t>
            </a:r>
            <a:endParaRPr lang="tr-TR" sz="28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7885345" y="6372036"/>
            <a:ext cx="1007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i="1" dirty="0" smtClean="0">
                <a:solidFill>
                  <a:srgbClr val="002060"/>
                </a:solidFill>
              </a:rPr>
              <a:t>Ercan CANER</a:t>
            </a:r>
            <a:endParaRPr lang="tr-TR" sz="1200" b="1" i="1" dirty="0">
              <a:solidFill>
                <a:srgbClr val="002060"/>
              </a:solidFill>
            </a:endParaRPr>
          </a:p>
        </p:txBody>
      </p:sp>
      <p:grpSp>
        <p:nvGrpSpPr>
          <p:cNvPr id="6" name="Grup 5"/>
          <p:cNvGrpSpPr/>
          <p:nvPr/>
        </p:nvGrpSpPr>
        <p:grpSpPr>
          <a:xfrm>
            <a:off x="814728" y="1023739"/>
            <a:ext cx="7429680" cy="2981325"/>
            <a:chOff x="251520" y="548680"/>
            <a:chExt cx="7429680" cy="298132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6016" y="548680"/>
              <a:ext cx="2965184" cy="298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548680"/>
              <a:ext cx="4476750" cy="298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327313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7885345" y="6372036"/>
            <a:ext cx="1007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i="1" dirty="0" smtClean="0">
                <a:solidFill>
                  <a:srgbClr val="002060"/>
                </a:solidFill>
              </a:rPr>
              <a:t>Ercan CANER</a:t>
            </a:r>
            <a:endParaRPr lang="tr-TR" sz="1200" b="1" i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0777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771016" y="251356"/>
            <a:ext cx="324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SENARYO TABANLI EĞİTİM</a:t>
            </a:r>
            <a:endParaRPr lang="tr-TR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018" y="128242"/>
            <a:ext cx="636462" cy="63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467544" y="2915652"/>
            <a:ext cx="3587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/>
              <a:t>Senaryo Tabanlı Eğitim (STE) Nedir?</a:t>
            </a:r>
            <a:endParaRPr lang="tr-TR" b="1" i="1" dirty="0"/>
          </a:p>
        </p:txBody>
      </p:sp>
      <p:sp>
        <p:nvSpPr>
          <p:cNvPr id="5" name="Dikdörtgen 4"/>
          <p:cNvSpPr/>
          <p:nvPr/>
        </p:nvSpPr>
        <p:spPr>
          <a:xfrm>
            <a:off x="467544" y="3406917"/>
            <a:ext cx="820891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S</a:t>
            </a:r>
            <a:r>
              <a:rPr lang="tr-TR" dirty="0" smtClean="0"/>
              <a:t>enaryo Tabanlı Eğitim (STE) bir eğitim sistemidir.</a:t>
            </a:r>
            <a:r>
              <a:rPr lang="en-US" dirty="0" smtClean="0"/>
              <a:t> </a:t>
            </a:r>
            <a:endParaRPr lang="tr-TR" dirty="0" smtClean="0"/>
          </a:p>
          <a:p>
            <a:pPr>
              <a:lnSpc>
                <a:spcPct val="150000"/>
              </a:lnSpc>
            </a:pPr>
            <a:r>
              <a:rPr lang="tr-TR" dirty="0" smtClean="0"/>
              <a:t>     </a:t>
            </a:r>
            <a:r>
              <a:rPr lang="en-US" dirty="0" smtClean="0"/>
              <a:t>• </a:t>
            </a:r>
            <a:r>
              <a:rPr lang="tr-TR" dirty="0" smtClean="0"/>
              <a:t>Operasyonel ortamın gerektirdiği eğitim ihtiyaçlarını karşılamak maksadıyla iyi yapılandırılmış </a:t>
            </a:r>
            <a:r>
              <a:rPr lang="en-US" dirty="0" smtClean="0"/>
              <a:t> </a:t>
            </a:r>
            <a:r>
              <a:rPr lang="tr-TR" dirty="0" smtClean="0"/>
              <a:t>gerçek dünya deneyim senaryolarını kullanır.</a:t>
            </a:r>
            <a:r>
              <a:rPr lang="en-US" dirty="0" smtClean="0"/>
              <a:t> </a:t>
            </a:r>
            <a:endParaRPr lang="tr-TR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 S</a:t>
            </a:r>
            <a:r>
              <a:rPr lang="tr-TR" dirty="0" smtClean="0"/>
              <a:t>istem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tr-TR" dirty="0" smtClean="0"/>
              <a:t>Konseptler bütün eğitim sistemine entegre edilmiştir.</a:t>
            </a:r>
            <a:r>
              <a:rPr lang="en-US" dirty="0" smtClean="0"/>
              <a:t> </a:t>
            </a:r>
            <a:endParaRPr lang="tr-TR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smtClean="0"/>
              <a:t>Deneyimler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tr-TR" dirty="0" smtClean="0"/>
              <a:t>Yeni ve farklı deneyimler önemlidir.</a:t>
            </a:r>
            <a:r>
              <a:rPr lang="en-US" dirty="0" smtClean="0"/>
              <a:t> </a:t>
            </a:r>
            <a:endParaRPr lang="tr-TR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smtClean="0"/>
              <a:t>Operasyonel Ortam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tr-TR" dirty="0" smtClean="0"/>
              <a:t>Eğitim gerçek ortamda icra edilir.</a:t>
            </a:r>
            <a:endParaRPr lang="tr-TR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72577"/>
            <a:ext cx="1984086" cy="1320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-5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23638" y="1172576"/>
            <a:ext cx="2357713" cy="1320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172577"/>
            <a:ext cx="1942965" cy="132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 descr="helicopter landing in the snow - Google Search | Fighter jets, Helicopter,  Aircraft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2997" y="1175076"/>
            <a:ext cx="1951510" cy="1320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1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6CB20-09B8-463A-BD5B-E47E95C7606D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13" name="1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70607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7885345" y="6372036"/>
            <a:ext cx="1007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i="1" dirty="0" smtClean="0">
                <a:solidFill>
                  <a:srgbClr val="002060"/>
                </a:solidFill>
              </a:rPr>
              <a:t>Ercan CANER</a:t>
            </a:r>
            <a:endParaRPr lang="tr-TR" sz="1200" b="1" i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0777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771016" y="251356"/>
            <a:ext cx="324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SENARYO TABANLI EĞİTİM</a:t>
            </a:r>
            <a:endParaRPr lang="tr-TR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018" y="128242"/>
            <a:ext cx="636462" cy="63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527942" y="4017838"/>
            <a:ext cx="778847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smtClean="0"/>
              <a:t>Piyano çalmayı öğrendiğinizi hayal edin</a:t>
            </a:r>
            <a:r>
              <a:rPr lang="en-US" dirty="0" smtClean="0"/>
              <a:t>: </a:t>
            </a:r>
            <a:endParaRPr lang="tr-TR" dirty="0" smtClean="0"/>
          </a:p>
          <a:p>
            <a:pPr>
              <a:lnSpc>
                <a:spcPct val="150000"/>
              </a:lnSpc>
            </a:pPr>
            <a:r>
              <a:rPr lang="tr-TR" dirty="0" smtClean="0"/>
              <a:t>     </a:t>
            </a:r>
            <a:r>
              <a:rPr lang="en-US" dirty="0" smtClean="0"/>
              <a:t>• </a:t>
            </a:r>
            <a:r>
              <a:rPr lang="tr-TR" dirty="0" smtClean="0"/>
              <a:t>Notaların yerlerini öğrenmek ve çalmayı öğrenmek esastır…</a:t>
            </a:r>
            <a:r>
              <a:rPr lang="en-US" dirty="0" smtClean="0"/>
              <a:t> </a:t>
            </a:r>
            <a:endParaRPr lang="tr-TR" dirty="0" smtClean="0"/>
          </a:p>
          <a:p>
            <a:pPr>
              <a:lnSpc>
                <a:spcPct val="150000"/>
              </a:lnSpc>
            </a:pPr>
            <a:r>
              <a:rPr lang="tr-TR" dirty="0" smtClean="0"/>
              <a:t>     </a:t>
            </a:r>
            <a:r>
              <a:rPr lang="en-US" dirty="0" smtClean="0"/>
              <a:t>• …</a:t>
            </a:r>
            <a:r>
              <a:rPr lang="tr-TR" dirty="0" smtClean="0"/>
              <a:t>Fakat bir şarkı çalabilmek sürekli yeniden düzenlemeyi gerektirmektedir.</a:t>
            </a:r>
            <a:endParaRPr lang="tr-TR" dirty="0"/>
          </a:p>
        </p:txBody>
      </p:sp>
      <p:sp>
        <p:nvSpPr>
          <p:cNvPr id="8" name="Metin kutusu 7"/>
          <p:cNvSpPr txBox="1"/>
          <p:nvPr/>
        </p:nvSpPr>
        <p:spPr>
          <a:xfrm>
            <a:off x="563780" y="3356992"/>
            <a:ext cx="3568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/>
              <a:t>Senaryo Tabanlı Eğitim (STE) Nedir?</a:t>
            </a:r>
            <a:endParaRPr lang="tr-TR" b="1" i="1" dirty="0"/>
          </a:p>
        </p:txBody>
      </p:sp>
      <p:grpSp>
        <p:nvGrpSpPr>
          <p:cNvPr id="5" name="Grup 4"/>
          <p:cNvGrpSpPr/>
          <p:nvPr/>
        </p:nvGrpSpPr>
        <p:grpSpPr>
          <a:xfrm>
            <a:off x="609290" y="1340768"/>
            <a:ext cx="7707126" cy="1476375"/>
            <a:chOff x="395536" y="1340768"/>
            <a:chExt cx="7707126" cy="1476375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4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1340768"/>
              <a:ext cx="3105150" cy="147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6" name="Picture 4" descr="Share Your Aviation Passion as a Sport Pilot Instructor - Gleim Aviation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 xmlns="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1880" y="1340768"/>
              <a:ext cx="2642282" cy="14763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 xmlns="">
                    <a14:imgLayer r:embed="rId8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34162" y="1340768"/>
              <a:ext cx="1968500" cy="147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1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68060-6A7A-4EB0-AD2B-1C3F1BF4CAFA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13" name="1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48778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7885345" y="6372036"/>
            <a:ext cx="1007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i="1" dirty="0" smtClean="0">
                <a:solidFill>
                  <a:srgbClr val="002060"/>
                </a:solidFill>
              </a:rPr>
              <a:t>Ercan CANER</a:t>
            </a:r>
            <a:endParaRPr lang="tr-TR" sz="1200" b="1" i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0777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771016" y="251356"/>
            <a:ext cx="324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SENARYO TABANLI EĞİTİM</a:t>
            </a:r>
            <a:endParaRPr lang="tr-TR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018" y="128242"/>
            <a:ext cx="636462" cy="63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557808" y="3789040"/>
            <a:ext cx="790262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smtClean="0"/>
              <a:t>Uçuş eğitimi de piyano çalmayı öğrenmeye çok benzemektedir</a:t>
            </a:r>
            <a:r>
              <a:rPr lang="en-US" dirty="0" smtClean="0"/>
              <a:t>: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en-US" dirty="0" smtClean="0"/>
              <a:t>• </a:t>
            </a:r>
            <a:r>
              <a:rPr lang="tr-TR" dirty="0" smtClean="0"/>
              <a:t>Uygulamalı test uçuş standartlarını karşılayacak şekilde uçuş manevralarını öğrenmek esastır…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en-US" dirty="0" smtClean="0"/>
              <a:t>• …</a:t>
            </a:r>
            <a:r>
              <a:rPr lang="tr-TR" dirty="0" smtClean="0"/>
              <a:t>Fakat gerçek  dünyada emniyetli operasyon, öğrenilen her bir uçuş manevrasının bir bütünlük içinde icrasını gerektirmekte ve görev yerine getirilemediğinde  de katlanılması gereken bazı  sonuçlar doğurmaktadır.</a:t>
            </a:r>
            <a:endParaRPr lang="tr-TR" dirty="0"/>
          </a:p>
        </p:txBody>
      </p:sp>
      <p:sp>
        <p:nvSpPr>
          <p:cNvPr id="8" name="Metin kutusu 7"/>
          <p:cNvSpPr txBox="1"/>
          <p:nvPr/>
        </p:nvSpPr>
        <p:spPr>
          <a:xfrm>
            <a:off x="611560" y="3356992"/>
            <a:ext cx="3587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/>
              <a:t>Senaryo Tabanlı Eğitim (STE) Nedir?</a:t>
            </a:r>
            <a:endParaRPr lang="tr-TR" b="1" i="1" dirty="0"/>
          </a:p>
        </p:txBody>
      </p:sp>
      <p:grpSp>
        <p:nvGrpSpPr>
          <p:cNvPr id="5" name="Grup 4"/>
          <p:cNvGrpSpPr/>
          <p:nvPr/>
        </p:nvGrpSpPr>
        <p:grpSpPr>
          <a:xfrm>
            <a:off x="683080" y="980728"/>
            <a:ext cx="7777352" cy="2160240"/>
            <a:chOff x="944513" y="1268760"/>
            <a:chExt cx="7201458" cy="1743075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4513" y="1268760"/>
              <a:ext cx="2619375" cy="174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 xmlns="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4584" y="1268760"/>
              <a:ext cx="4581387" cy="174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10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29E4F-E691-494F-888A-5C7E35B5068F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12" name="1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58233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7885345" y="6372036"/>
            <a:ext cx="1007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i="1" dirty="0" smtClean="0">
                <a:solidFill>
                  <a:srgbClr val="002060"/>
                </a:solidFill>
              </a:rPr>
              <a:t>Ercan CANER</a:t>
            </a:r>
            <a:endParaRPr lang="tr-TR" sz="1200" b="1" i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0777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771016" y="251356"/>
            <a:ext cx="324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SENARYO TABANLI EĞİTİM</a:t>
            </a:r>
            <a:endParaRPr lang="tr-TR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018" y="128242"/>
            <a:ext cx="636462" cy="63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395536" y="3356992"/>
            <a:ext cx="8352927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smtClean="0"/>
              <a:t>Senaryo Tabanlı Eğitim, geleneksel uygulamalı test  standart görevlerini, gerçek ortamda uçuş yapan bütün seviyelerdeki pilotların yapacaklarını taklit eden vazife ve senaryolar bağlamında öğretmektedir.  Örneğin</a:t>
            </a:r>
            <a:r>
              <a:rPr lang="en-US" dirty="0" smtClean="0"/>
              <a:t>: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     </a:t>
            </a:r>
            <a:r>
              <a:rPr lang="en-US" dirty="0" smtClean="0"/>
              <a:t>• </a:t>
            </a:r>
            <a:r>
              <a:rPr lang="tr-TR" dirty="0" smtClean="0"/>
              <a:t>Seyrüsefer uçuş eğitimi icra edecek bir pilota ailesiyle birlikte tatil yerine uçacağı bir uçuş planlaması yaptırılır.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     </a:t>
            </a:r>
            <a:r>
              <a:rPr lang="en-US" dirty="0" smtClean="0"/>
              <a:t>• </a:t>
            </a:r>
            <a:r>
              <a:rPr lang="tr-TR" dirty="0" smtClean="0"/>
              <a:t>Belirli bir yer üzerinde dönüşler yerine, o yerin hava fotoğraflarını çekebilmesi için kazanması gereken yetenekler öğretilir.</a:t>
            </a:r>
            <a:endParaRPr lang="tr-TR" dirty="0"/>
          </a:p>
        </p:txBody>
      </p:sp>
      <p:sp>
        <p:nvSpPr>
          <p:cNvPr id="8" name="Metin kutusu 7"/>
          <p:cNvSpPr txBox="1"/>
          <p:nvPr/>
        </p:nvSpPr>
        <p:spPr>
          <a:xfrm>
            <a:off x="220690" y="2780928"/>
            <a:ext cx="5106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/>
              <a:t>Neden Senaryo Tabanlı Eğitim (STE) Kullanılmalıdır?</a:t>
            </a:r>
            <a:endParaRPr lang="tr-TR" b="1" i="1" dirty="0"/>
          </a:p>
        </p:txBody>
      </p:sp>
      <p:grpSp>
        <p:nvGrpSpPr>
          <p:cNvPr id="5" name="Grup 4"/>
          <p:cNvGrpSpPr/>
          <p:nvPr/>
        </p:nvGrpSpPr>
        <p:grpSpPr>
          <a:xfrm>
            <a:off x="328197" y="1081102"/>
            <a:ext cx="8420267" cy="1391580"/>
            <a:chOff x="231234" y="1081102"/>
            <a:chExt cx="8420267" cy="1391580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80738" y="1081102"/>
              <a:ext cx="2470763" cy="13915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 xmlns="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234" y="1081103"/>
              <a:ext cx="5949504" cy="13915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10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CF6D6-8EBD-4BA6-90F0-2F02E3DE1AB2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12" name="1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61895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7885345" y="6372036"/>
            <a:ext cx="1007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i="1" dirty="0" smtClean="0">
                <a:solidFill>
                  <a:srgbClr val="002060"/>
                </a:solidFill>
              </a:rPr>
              <a:t>Ercan CANER</a:t>
            </a:r>
            <a:endParaRPr lang="tr-TR" sz="1200" b="1" i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0777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771016" y="251356"/>
            <a:ext cx="324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SENARYO TABANLI EĞİTİM</a:t>
            </a:r>
            <a:endParaRPr lang="tr-TR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018" y="128242"/>
            <a:ext cx="636462" cy="63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680418" y="1772816"/>
            <a:ext cx="7893831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smtClean="0"/>
              <a:t>Gerçek ortam şartlarında  eğitim senaryo tabanlı eğitimin önemli bir avantajından faydalanılmasını sağlar</a:t>
            </a:r>
            <a:r>
              <a:rPr lang="en-US" dirty="0" smtClean="0"/>
              <a:t>: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     </a:t>
            </a:r>
            <a:r>
              <a:rPr lang="en-US" dirty="0" smtClean="0"/>
              <a:t>• </a:t>
            </a:r>
            <a:r>
              <a:rPr lang="tr-TR" dirty="0" smtClean="0"/>
              <a:t>STE, pilotların uçuş ilerledikçe uçuşun bütün yönlerini ele alma alışkanlığını kazanmasını ve beklenmeyen durumlarla başa çıkabilmesi için gerçekçi planlar yapmasını sağlar.</a:t>
            </a:r>
            <a:endParaRPr lang="tr-TR" dirty="0"/>
          </a:p>
        </p:txBody>
      </p:sp>
      <p:sp>
        <p:nvSpPr>
          <p:cNvPr id="8" name="Metin kutusu 7"/>
          <p:cNvSpPr txBox="1"/>
          <p:nvPr/>
        </p:nvSpPr>
        <p:spPr>
          <a:xfrm>
            <a:off x="755576" y="1268760"/>
            <a:ext cx="5106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/>
              <a:t>Neden Senaryo Tabanlı Eğitim (STE) Kullanılmalıdır?</a:t>
            </a:r>
            <a:endParaRPr lang="tr-TR" b="1" i="1" dirty="0"/>
          </a:p>
        </p:txBody>
      </p:sp>
      <p:grpSp>
        <p:nvGrpSpPr>
          <p:cNvPr id="5" name="Grup 4"/>
          <p:cNvGrpSpPr/>
          <p:nvPr/>
        </p:nvGrpSpPr>
        <p:grpSpPr>
          <a:xfrm>
            <a:off x="629946" y="4077072"/>
            <a:ext cx="7900077" cy="2018489"/>
            <a:chOff x="395536" y="4146815"/>
            <a:chExt cx="7642244" cy="1691033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4149080"/>
              <a:ext cx="2261111" cy="1688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0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4146815"/>
              <a:ext cx="3966280" cy="1688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1" name="Picture 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 xmlns="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8224" y="4146815"/>
              <a:ext cx="1449556" cy="1686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1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4ECEF-B7DC-4E3D-A9BB-D6A1D90E0E13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13" name="1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6858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7885345" y="6372036"/>
            <a:ext cx="1007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i="1" dirty="0" smtClean="0">
                <a:solidFill>
                  <a:srgbClr val="002060"/>
                </a:solidFill>
              </a:rPr>
              <a:t>Ercan CANER</a:t>
            </a:r>
            <a:endParaRPr lang="tr-TR" sz="1200" b="1" i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0777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771016" y="251356"/>
            <a:ext cx="324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SENARYO TABANLI EĞİTİM</a:t>
            </a:r>
            <a:endParaRPr lang="tr-TR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018" y="128242"/>
            <a:ext cx="636462" cy="63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323528" y="1484784"/>
            <a:ext cx="626469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smtClean="0"/>
              <a:t>ABD Federal Havacılık İdaresi (FAA) Senaryo Tabanlı Eğitim sisteminin kullanılmasını desteklemektedir</a:t>
            </a:r>
            <a:r>
              <a:rPr lang="en-US" dirty="0" smtClean="0"/>
              <a:t>: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     </a:t>
            </a:r>
            <a:r>
              <a:rPr lang="en-US" dirty="0" smtClean="0"/>
              <a:t>• </a:t>
            </a:r>
            <a:r>
              <a:rPr lang="tr-TR" dirty="0" smtClean="0"/>
              <a:t>Senaryo Tabanlı Eğitim, öğretmen ve kontrol pilotlarının, değerlendirdiği öğrenci pilotların risk yönetim ve karar verme yeteneklerini değerlendirmesini sağlayacak senaryoları kontrol uçuş programına dahil etmesini gerektirmektedir.</a:t>
            </a:r>
            <a:endParaRPr lang="tr-TR" dirty="0"/>
          </a:p>
        </p:txBody>
      </p:sp>
      <p:sp>
        <p:nvSpPr>
          <p:cNvPr id="8" name="Metin kutusu 7"/>
          <p:cNvSpPr txBox="1"/>
          <p:nvPr/>
        </p:nvSpPr>
        <p:spPr>
          <a:xfrm>
            <a:off x="364706" y="980728"/>
            <a:ext cx="5106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/>
              <a:t>Neden Senaryo Tabanlı Eğitim (STE) Kullanılmalıdır?</a:t>
            </a:r>
            <a:endParaRPr lang="tr-TR" b="1" i="1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81222" y="1628800"/>
            <a:ext cx="2083266" cy="2142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 4"/>
          <p:cNvGrpSpPr/>
          <p:nvPr/>
        </p:nvGrpSpPr>
        <p:grpSpPr>
          <a:xfrm>
            <a:off x="508722" y="4509120"/>
            <a:ext cx="8239742" cy="1800200"/>
            <a:chOff x="339503" y="4587508"/>
            <a:chExt cx="8033637" cy="1655201"/>
          </a:xfrm>
        </p:grpSpPr>
        <p:pic>
          <p:nvPicPr>
            <p:cNvPr id="7173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 xmlns="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2287" y="4587508"/>
              <a:ext cx="3010853" cy="1655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2" name="Picture 4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 xmlns="">
                    <a14:imgLayer r:embed="rId9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503" y="4587508"/>
              <a:ext cx="2648321" cy="1655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 xmlns="">
                    <a14:imgLayer r:embed="rId11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7824" y="4587508"/>
              <a:ext cx="2359387" cy="1655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1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B8AD9-A40F-4BFE-A7B6-A5663679BDC5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14" name="1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68073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7885345" y="6372036"/>
            <a:ext cx="1007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i="1" dirty="0" smtClean="0">
                <a:solidFill>
                  <a:srgbClr val="002060"/>
                </a:solidFill>
              </a:rPr>
              <a:t>Ercan CANER</a:t>
            </a:r>
            <a:endParaRPr lang="tr-TR" sz="1200" b="1" i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0777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771016" y="251356"/>
            <a:ext cx="324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SENARYO TABANLI EĞİTİM</a:t>
            </a:r>
            <a:endParaRPr lang="tr-TR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018" y="128242"/>
            <a:ext cx="636462" cy="63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179512" y="1484784"/>
            <a:ext cx="878497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smtClean="0"/>
              <a:t>Uygulamalı Test Standartları gelecekte büyük bir olasılıkla aşağıdakileri kapsayacaktır</a:t>
            </a:r>
            <a:r>
              <a:rPr lang="en-US" dirty="0" smtClean="0"/>
              <a:t>: </a:t>
            </a:r>
            <a:endParaRPr lang="tr-TR" dirty="0" smtClean="0"/>
          </a:p>
          <a:p>
            <a:r>
              <a:rPr lang="tr-TR" dirty="0" smtClean="0"/>
              <a:t>     </a:t>
            </a:r>
            <a:r>
              <a:rPr lang="en-US" dirty="0" smtClean="0"/>
              <a:t>• </a:t>
            </a:r>
            <a:r>
              <a:rPr lang="tr-TR" dirty="0" smtClean="0"/>
              <a:t>Havacılıkta Karar Verme Prosedürü</a:t>
            </a:r>
            <a:r>
              <a:rPr lang="en-US" dirty="0" smtClean="0"/>
              <a:t> </a:t>
            </a:r>
            <a:endParaRPr lang="tr-TR" dirty="0" smtClean="0"/>
          </a:p>
          <a:p>
            <a:r>
              <a:rPr lang="tr-TR" dirty="0" smtClean="0"/>
              <a:t>     </a:t>
            </a:r>
            <a:r>
              <a:rPr lang="en-US" dirty="0" smtClean="0"/>
              <a:t>• Risk </a:t>
            </a:r>
            <a:r>
              <a:rPr lang="tr-TR" dirty="0" smtClean="0"/>
              <a:t>Yönetimi</a:t>
            </a:r>
            <a:r>
              <a:rPr lang="en-US" dirty="0" smtClean="0"/>
              <a:t> </a:t>
            </a:r>
            <a:endParaRPr lang="tr-TR" dirty="0" smtClean="0"/>
          </a:p>
          <a:p>
            <a:r>
              <a:rPr lang="tr-TR" dirty="0" smtClean="0"/>
              <a:t>     </a:t>
            </a:r>
            <a:r>
              <a:rPr lang="en-US" dirty="0" smtClean="0"/>
              <a:t>• </a:t>
            </a:r>
            <a:r>
              <a:rPr lang="tr-TR" dirty="0" smtClean="0"/>
              <a:t>Görev Yönetimi</a:t>
            </a:r>
            <a:r>
              <a:rPr lang="en-US" dirty="0" smtClean="0"/>
              <a:t> </a:t>
            </a:r>
            <a:endParaRPr lang="tr-TR" dirty="0" smtClean="0"/>
          </a:p>
          <a:p>
            <a:r>
              <a:rPr lang="tr-TR" dirty="0" smtClean="0"/>
              <a:t>     </a:t>
            </a:r>
            <a:r>
              <a:rPr lang="en-US" dirty="0" smtClean="0"/>
              <a:t>• </a:t>
            </a:r>
            <a:r>
              <a:rPr lang="tr-TR" dirty="0" smtClean="0"/>
              <a:t>Durumsal Farkındalık</a:t>
            </a:r>
            <a:r>
              <a:rPr lang="en-US" dirty="0" smtClean="0"/>
              <a:t> </a:t>
            </a:r>
            <a:endParaRPr lang="tr-TR" dirty="0" smtClean="0"/>
          </a:p>
          <a:p>
            <a:r>
              <a:rPr lang="tr-TR" dirty="0" smtClean="0"/>
              <a:t>     </a:t>
            </a:r>
            <a:r>
              <a:rPr lang="en-US" dirty="0" smtClean="0"/>
              <a:t>• </a:t>
            </a:r>
            <a:r>
              <a:rPr lang="tr-TR" dirty="0" smtClean="0"/>
              <a:t>Otomasyon Yönetimi</a:t>
            </a:r>
            <a:r>
              <a:rPr lang="en-US" dirty="0" smtClean="0"/>
              <a:t> </a:t>
            </a:r>
            <a:endParaRPr lang="tr-TR" dirty="0" smtClean="0"/>
          </a:p>
          <a:p>
            <a:r>
              <a:rPr lang="tr-TR" dirty="0" smtClean="0"/>
              <a:t>     </a:t>
            </a:r>
            <a:r>
              <a:rPr lang="en-US" dirty="0" smtClean="0"/>
              <a:t>• </a:t>
            </a:r>
            <a:r>
              <a:rPr lang="tr-TR" dirty="0" smtClean="0"/>
              <a:t>Tek Pilot Kaynak Yönetimi</a:t>
            </a:r>
            <a:r>
              <a:rPr lang="en-US" dirty="0" smtClean="0"/>
              <a:t> </a:t>
            </a:r>
            <a:endParaRPr lang="tr-T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smtClean="0"/>
              <a:t>Bu terimlerin tamamı; bir pilotun kalkış yapabileceğini, bir yerden bir yere uçabileceğini,  uçuş görevinin gerektirdiği bütün vazifeleri yerine getirebileceğini ve iniş yerine emniyetle inebileceğini ifade etmektedir.</a:t>
            </a:r>
            <a:endParaRPr lang="tr-TR" dirty="0"/>
          </a:p>
        </p:txBody>
      </p:sp>
      <p:sp>
        <p:nvSpPr>
          <p:cNvPr id="8" name="Metin kutusu 7"/>
          <p:cNvSpPr txBox="1"/>
          <p:nvPr/>
        </p:nvSpPr>
        <p:spPr>
          <a:xfrm>
            <a:off x="323528" y="980728"/>
            <a:ext cx="5106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/>
              <a:t>Neden Senaryo Tabanlı Eğitim (STE) Kullanılmalıdır?</a:t>
            </a:r>
            <a:endParaRPr lang="tr-TR" b="1" i="1" dirty="0"/>
          </a:p>
        </p:txBody>
      </p:sp>
      <p:grpSp>
        <p:nvGrpSpPr>
          <p:cNvPr id="5" name="Grup 4"/>
          <p:cNvGrpSpPr/>
          <p:nvPr/>
        </p:nvGrpSpPr>
        <p:grpSpPr>
          <a:xfrm>
            <a:off x="323528" y="4664642"/>
            <a:ext cx="8490217" cy="1707394"/>
            <a:chOff x="323528" y="4664642"/>
            <a:chExt cx="8490217" cy="1707394"/>
          </a:xfrm>
        </p:grpSpPr>
        <p:pic>
          <p:nvPicPr>
            <p:cNvPr id="8196" name="Picture 4" descr="Navigation Services | GE Aviation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5776" y="4664642"/>
              <a:ext cx="3391103" cy="17044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98" name="Picture 6" descr="Situational Awareness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 xmlns="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152" y="4664642"/>
              <a:ext cx="2873593" cy="17073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 xmlns="">
                    <a14:imgLayer r:embed="rId9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4664642"/>
              <a:ext cx="2558243" cy="1704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1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1C1A6-CD7B-4683-AE40-741943E9CBF1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13" name="1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19869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7885345" y="6372036"/>
            <a:ext cx="1007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i="1" dirty="0" smtClean="0">
                <a:solidFill>
                  <a:srgbClr val="002060"/>
                </a:solidFill>
              </a:rPr>
              <a:t>Ercan CANER</a:t>
            </a:r>
            <a:endParaRPr lang="tr-TR" sz="1200" b="1" i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0777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771016" y="251356"/>
            <a:ext cx="324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SENARYO TABANLI EĞİTİM</a:t>
            </a:r>
            <a:endParaRPr lang="tr-TR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018" y="128242"/>
            <a:ext cx="636462" cy="63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323528" y="2034714"/>
            <a:ext cx="84249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•</a:t>
            </a:r>
            <a:r>
              <a:rPr lang="tr-TR" dirty="0" smtClean="0"/>
              <a:t>Pilot, uçuşu direkt olarak etkileyecek kritik kararlar verirken DECIDE modeli, 3P modeli gibi veya benzer bir mantıklı karar verme prosedürünü uygulayabilmelidir.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en-US" dirty="0" smtClean="0"/>
              <a:t>•</a:t>
            </a:r>
            <a:r>
              <a:rPr lang="tr-TR" dirty="0" smtClean="0"/>
              <a:t>Karar verirken dikkate aldığı faktörler ve alternatif hareket tarzlarını  açıklayabilmelidir.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en-US" dirty="0" smtClean="0"/>
              <a:t>•</a:t>
            </a:r>
            <a:r>
              <a:rPr lang="tr-TR" dirty="0" smtClean="0"/>
              <a:t>Kararını etkileyebilecek bütün tehlikeli davranışlarını bilmeli ve açıklayabilmelidir.</a:t>
            </a:r>
            <a:endParaRPr lang="tr-TR" dirty="0"/>
          </a:p>
        </p:txBody>
      </p:sp>
      <p:sp>
        <p:nvSpPr>
          <p:cNvPr id="7" name="Metin kutusu 6"/>
          <p:cNvSpPr txBox="1"/>
          <p:nvPr/>
        </p:nvSpPr>
        <p:spPr>
          <a:xfrm>
            <a:off x="395536" y="908720"/>
            <a:ext cx="5106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/>
              <a:t>Neden Senaryo Tabanlı Eğitim (STE) Kullanılmalıdır?</a:t>
            </a:r>
            <a:endParaRPr lang="tr-TR" b="1" i="1" dirty="0"/>
          </a:p>
        </p:txBody>
      </p:sp>
      <p:sp>
        <p:nvSpPr>
          <p:cNvPr id="5" name="Dikdörtgen 4"/>
          <p:cNvSpPr/>
          <p:nvPr/>
        </p:nvSpPr>
        <p:spPr>
          <a:xfrm>
            <a:off x="395536" y="1412776"/>
            <a:ext cx="58500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Havacılık Karar Verme Prosedürü</a:t>
            </a:r>
            <a:endParaRPr lang="tr-TR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308978"/>
            <a:ext cx="1939846" cy="1928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6516216" y="4293096"/>
            <a:ext cx="2023952" cy="1800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r-TR" sz="1600" b="1" i="1" dirty="0" smtClean="0">
                <a:solidFill>
                  <a:schemeClr val="bg1">
                    <a:lumMod val="85000"/>
                  </a:schemeClr>
                </a:solidFill>
              </a:rPr>
              <a:t>PERCEIVE - ALGILA</a:t>
            </a:r>
          </a:p>
          <a:p>
            <a:pPr>
              <a:lnSpc>
                <a:spcPct val="200000"/>
              </a:lnSpc>
            </a:pPr>
            <a:r>
              <a:rPr lang="tr-TR" sz="1600" b="1" i="1" dirty="0" smtClean="0">
                <a:solidFill>
                  <a:schemeClr val="bg1">
                    <a:lumMod val="85000"/>
                  </a:schemeClr>
                </a:solidFill>
              </a:rPr>
              <a:t>PROCESS – İŞLEM YAP</a:t>
            </a:r>
          </a:p>
          <a:p>
            <a:pPr>
              <a:lnSpc>
                <a:spcPct val="200000"/>
              </a:lnSpc>
            </a:pPr>
            <a:r>
              <a:rPr lang="tr-TR" sz="1600" b="1" i="1" dirty="0" smtClean="0">
                <a:solidFill>
                  <a:schemeClr val="bg1">
                    <a:lumMod val="85000"/>
                  </a:schemeClr>
                </a:solidFill>
              </a:rPr>
              <a:t>PERFORM - UYGULA</a:t>
            </a:r>
            <a:endParaRPr lang="tr-TR" sz="1600" b="1" i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Metin kutusu 7"/>
          <p:cNvSpPr txBox="1"/>
          <p:nvPr/>
        </p:nvSpPr>
        <p:spPr>
          <a:xfrm>
            <a:off x="340968" y="4349422"/>
            <a:ext cx="4087016" cy="1800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none" rtlCol="0">
            <a:spAutoFit/>
          </a:bodyPr>
          <a:lstStyle/>
          <a:p>
            <a:r>
              <a:rPr lang="tr-TR" sz="1600" b="1" i="1" dirty="0" smtClean="0">
                <a:solidFill>
                  <a:schemeClr val="bg1">
                    <a:lumMod val="85000"/>
                  </a:schemeClr>
                </a:solidFill>
              </a:rPr>
              <a:t>KARAR VERME MODELİ – DECIDE</a:t>
            </a:r>
          </a:p>
          <a:p>
            <a:r>
              <a:rPr lang="tr-TR" sz="1600" i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tr-TR" sz="1600" i="1" dirty="0" smtClean="0">
                <a:solidFill>
                  <a:schemeClr val="bg1">
                    <a:lumMod val="85000"/>
                  </a:schemeClr>
                </a:solidFill>
              </a:rPr>
              <a:t> D- Problemi Tanımla</a:t>
            </a:r>
          </a:p>
          <a:p>
            <a:r>
              <a:rPr lang="tr-TR" sz="1600" i="1" dirty="0" smtClean="0">
                <a:solidFill>
                  <a:schemeClr val="bg1">
                    <a:lumMod val="85000"/>
                  </a:schemeClr>
                </a:solidFill>
              </a:rPr>
              <a:t>    E – Faktörleri Sırala</a:t>
            </a:r>
          </a:p>
          <a:p>
            <a:r>
              <a:rPr lang="tr-TR" sz="1600" i="1" dirty="0" smtClean="0">
                <a:solidFill>
                  <a:schemeClr val="bg1">
                    <a:lumMod val="85000"/>
                  </a:schemeClr>
                </a:solidFill>
              </a:rPr>
              <a:t>     C – İlgili Bilgileri Dikkate Al</a:t>
            </a:r>
          </a:p>
          <a:p>
            <a:r>
              <a:rPr lang="tr-TR" sz="1600" i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tr-TR" sz="1600" i="1" dirty="0" smtClean="0">
                <a:solidFill>
                  <a:schemeClr val="bg1">
                    <a:lumMod val="85000"/>
                  </a:schemeClr>
                </a:solidFill>
              </a:rPr>
              <a:t>      I – En İyi Hareket Tarzını Belirle</a:t>
            </a:r>
          </a:p>
          <a:p>
            <a:r>
              <a:rPr lang="tr-TR" sz="1600" i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tr-TR" sz="1600" i="1" dirty="0" smtClean="0">
                <a:solidFill>
                  <a:schemeClr val="bg1">
                    <a:lumMod val="85000"/>
                  </a:schemeClr>
                </a:solidFill>
              </a:rPr>
              <a:t>       D – Seçilen Hareket Tarzı için Plan Geliştir</a:t>
            </a:r>
          </a:p>
          <a:p>
            <a:r>
              <a:rPr lang="tr-TR" sz="1600" i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tr-TR" sz="1600" i="1" dirty="0" smtClean="0">
                <a:solidFill>
                  <a:schemeClr val="bg1">
                    <a:lumMod val="85000"/>
                  </a:schemeClr>
                </a:solidFill>
              </a:rPr>
              <a:t>        E – Kararı ve Karar Sürecini Değerlendir     </a:t>
            </a:r>
            <a:endParaRPr lang="tr-TR" sz="1600" i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1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B4952-9166-40CB-A1A9-031195755F87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13" name="1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55685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7885345" y="6372036"/>
            <a:ext cx="1007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i="1" dirty="0" smtClean="0">
                <a:solidFill>
                  <a:srgbClr val="002060"/>
                </a:solidFill>
              </a:rPr>
              <a:t>Ercan CANER</a:t>
            </a:r>
            <a:endParaRPr lang="tr-TR" sz="1200" b="1" i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0777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771016" y="251356"/>
            <a:ext cx="324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SENARYO TABANLI EĞİTİM</a:t>
            </a:r>
            <a:endParaRPr lang="tr-TR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018" y="128242"/>
            <a:ext cx="636462" cy="63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395536" y="1916832"/>
            <a:ext cx="8178713" cy="2542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•</a:t>
            </a:r>
            <a:r>
              <a:rPr lang="tr-TR" dirty="0" smtClean="0"/>
              <a:t>Pilot orijinal uçuş planında değişiklik gerektiren bir durum ortaya çıktığında uçuşu emniyetle sürdürebilecek ve tamamlayabilecek uygun bir hareket tarzına karar vermeli ve uygulamalıdır.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en-US" dirty="0" smtClean="0"/>
              <a:t>•</a:t>
            </a:r>
            <a:r>
              <a:rPr lang="tr-TR" dirty="0" smtClean="0"/>
              <a:t>Pilot, Risk Yönetimi, Kontrollü Uçuşta Yere Çarpma Farkındalığı, genel Durumsal Farkındalık, otomasyon kullanımı ve Görev Yönetimi unsurlarının kararlarını ve seçtiği hareket tarzını nasıl etkilediğini açıklamalıdır.</a:t>
            </a:r>
            <a:endParaRPr lang="tr-TR" dirty="0"/>
          </a:p>
        </p:txBody>
      </p:sp>
      <p:sp>
        <p:nvSpPr>
          <p:cNvPr id="8" name="Metin kutusu 7"/>
          <p:cNvSpPr txBox="1"/>
          <p:nvPr/>
        </p:nvSpPr>
        <p:spPr>
          <a:xfrm>
            <a:off x="467544" y="980728"/>
            <a:ext cx="5106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/>
              <a:t>Neden Senaryo Tabanlı Eğitim (STE) Kullanılmalıdır?</a:t>
            </a:r>
            <a:endParaRPr lang="tr-TR" b="1" i="1" dirty="0"/>
          </a:p>
        </p:txBody>
      </p:sp>
      <p:grpSp>
        <p:nvGrpSpPr>
          <p:cNvPr id="5" name="Grup 4"/>
          <p:cNvGrpSpPr/>
          <p:nvPr/>
        </p:nvGrpSpPr>
        <p:grpSpPr>
          <a:xfrm>
            <a:off x="539552" y="4509120"/>
            <a:ext cx="8017943" cy="1804527"/>
            <a:chOff x="711389" y="4659432"/>
            <a:chExt cx="8017943" cy="1804527"/>
          </a:xfrm>
        </p:grpSpPr>
        <p:pic>
          <p:nvPicPr>
            <p:cNvPr id="40962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9215" y="4659433"/>
              <a:ext cx="2626408" cy="1786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61" name="Picture 1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 xmlns="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1389" y="4659432"/>
              <a:ext cx="2708483" cy="18045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64" name="Picture 4" descr="An Example of a Take-Off in Brownout Conditions. | Download Scientific  Diagram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 xmlns="">
                    <a14:imgLayer r:embed="rId9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2120" y="4659432"/>
              <a:ext cx="3077212" cy="17863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Dikdörtgen 12"/>
          <p:cNvSpPr/>
          <p:nvPr/>
        </p:nvSpPr>
        <p:spPr>
          <a:xfrm>
            <a:off x="395536" y="1484784"/>
            <a:ext cx="58500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Havacılık Karar Verme Prosedürü</a:t>
            </a:r>
            <a:endParaRPr lang="tr-TR" dirty="0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EF979-DB86-4A5B-81EC-DCCFC055042B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15" name="1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400404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7885345" y="6372036"/>
            <a:ext cx="1007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i="1" dirty="0" smtClean="0">
                <a:solidFill>
                  <a:srgbClr val="002060"/>
                </a:solidFill>
              </a:rPr>
              <a:t>Ercan CANER</a:t>
            </a:r>
            <a:endParaRPr lang="tr-TR" sz="1200" b="1" i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0777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771016" y="251356"/>
            <a:ext cx="324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SENARYO TABANLI EĞİTİM</a:t>
            </a:r>
            <a:endParaRPr lang="tr-TR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018" y="128242"/>
            <a:ext cx="636462" cy="63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467544" y="2204864"/>
            <a:ext cx="83529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•</a:t>
            </a:r>
            <a:r>
              <a:rPr lang="tr-TR" dirty="0" smtClean="0"/>
              <a:t>Pilot, verilen senaryoda icra edilen uçuş göreviyle ilgili dört temel risk unsurunu ve her biri için değerlendirmesini açıklayabilmelidir.</a:t>
            </a:r>
            <a:r>
              <a:rPr lang="en-US" dirty="0" smtClean="0"/>
              <a:t> </a:t>
            </a:r>
            <a:endParaRPr lang="tr-TR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•</a:t>
            </a:r>
            <a:r>
              <a:rPr lang="tr-TR" dirty="0" smtClean="0"/>
              <a:t>Dört risk unsurunu değerlendirmek için </a:t>
            </a:r>
            <a:r>
              <a:rPr lang="tr-TR" b="1" i="1" dirty="0" smtClean="0"/>
              <a:t>PAVE</a:t>
            </a:r>
            <a:r>
              <a:rPr lang="tr-TR" dirty="0" smtClean="0"/>
              <a:t> Kontrol Listesi gibi bir araç kullanmalıdır.</a:t>
            </a:r>
            <a:r>
              <a:rPr lang="en-US" dirty="0" smtClean="0"/>
              <a:t> </a:t>
            </a:r>
            <a:endParaRPr lang="tr-TR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•</a:t>
            </a:r>
            <a:r>
              <a:rPr lang="tr-TR" dirty="0" smtClean="0"/>
              <a:t>Kişisel riskleri değerlendirmek için </a:t>
            </a:r>
            <a:r>
              <a:rPr lang="tr-TR" b="1" i="1" dirty="0" smtClean="0"/>
              <a:t>I’M SAFE </a:t>
            </a:r>
            <a:r>
              <a:rPr lang="tr-TR" dirty="0" smtClean="0"/>
              <a:t>gibi bir kontrol listesi kullanmalıdır.</a:t>
            </a:r>
            <a:endParaRPr lang="tr-TR" dirty="0"/>
          </a:p>
        </p:txBody>
      </p:sp>
      <p:sp>
        <p:nvSpPr>
          <p:cNvPr id="7" name="Metin kutusu 6"/>
          <p:cNvSpPr txBox="1"/>
          <p:nvPr/>
        </p:nvSpPr>
        <p:spPr>
          <a:xfrm>
            <a:off x="395536" y="1196752"/>
            <a:ext cx="5106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/>
              <a:t>Neden Senaryo Tabanlı Eğitim (STE) Kullanılmalıdır?</a:t>
            </a:r>
            <a:endParaRPr lang="tr-TR" b="1" i="1" dirty="0"/>
          </a:p>
        </p:txBody>
      </p:sp>
      <p:sp>
        <p:nvSpPr>
          <p:cNvPr id="10" name="Dikdörtgen 9"/>
          <p:cNvSpPr/>
          <p:nvPr/>
        </p:nvSpPr>
        <p:spPr>
          <a:xfrm>
            <a:off x="395536" y="1700808"/>
            <a:ext cx="47967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Havacılık Karar Verme Prosedürü</a:t>
            </a:r>
            <a:endParaRPr lang="tr-TR" dirty="0"/>
          </a:p>
        </p:txBody>
      </p:sp>
      <p:grpSp>
        <p:nvGrpSpPr>
          <p:cNvPr id="13" name="Grup 12"/>
          <p:cNvGrpSpPr/>
          <p:nvPr/>
        </p:nvGrpSpPr>
        <p:grpSpPr>
          <a:xfrm>
            <a:off x="539552" y="4021015"/>
            <a:ext cx="3096344" cy="2351021"/>
            <a:chOff x="827584" y="4021015"/>
            <a:chExt cx="2954462" cy="2502301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584" y="4021015"/>
              <a:ext cx="2954462" cy="2502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Metin kutusu 8"/>
            <p:cNvSpPr txBox="1"/>
            <p:nvPr/>
          </p:nvSpPr>
          <p:spPr>
            <a:xfrm>
              <a:off x="1471901" y="4160112"/>
              <a:ext cx="1875963" cy="28800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tr-TR" sz="1200" b="1" dirty="0" smtClean="0"/>
                <a:t>Uçmak İçin Uygun musun?</a:t>
              </a:r>
              <a:endParaRPr lang="tr-TR" sz="1200" b="1" dirty="0"/>
            </a:p>
          </p:txBody>
        </p:sp>
      </p:grpSp>
      <p:grpSp>
        <p:nvGrpSpPr>
          <p:cNvPr id="12" name="Grup 11"/>
          <p:cNvGrpSpPr/>
          <p:nvPr/>
        </p:nvGrpSpPr>
        <p:grpSpPr>
          <a:xfrm>
            <a:off x="4856884" y="4077072"/>
            <a:ext cx="3819572" cy="2188867"/>
            <a:chOff x="4754677" y="4170943"/>
            <a:chExt cx="3819572" cy="2188867"/>
          </a:xfrm>
        </p:grpSpPr>
        <p:grpSp>
          <p:nvGrpSpPr>
            <p:cNvPr id="6" name="Grup 5"/>
            <p:cNvGrpSpPr/>
            <p:nvPr/>
          </p:nvGrpSpPr>
          <p:grpSpPr>
            <a:xfrm>
              <a:off x="4754677" y="4170943"/>
              <a:ext cx="3819572" cy="2188867"/>
              <a:chOff x="395536" y="4024346"/>
              <a:chExt cx="3819572" cy="2188867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 xmlns="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5536" y="4024346"/>
                <a:ext cx="3819572" cy="21888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" name="Metin kutusu 4"/>
              <p:cNvSpPr txBox="1"/>
              <p:nvPr/>
            </p:nvSpPr>
            <p:spPr>
              <a:xfrm>
                <a:off x="395536" y="5210616"/>
                <a:ext cx="3819572" cy="73866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HAVACILIK RİSK YÖNETİMİNDE </a:t>
                </a:r>
              </a:p>
              <a:p>
                <a:pPr algn="ctr"/>
                <a:r>
                  <a:rPr lang="tr-TR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4 KRİTİK UNSUR</a:t>
                </a:r>
              </a:p>
              <a:p>
                <a:pPr algn="ctr"/>
                <a:r>
                  <a:rPr lang="tr-TR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PİLOT     HAVA ARACI       ORTAM      DIŞ BASKILAR</a:t>
                </a:r>
                <a:endParaRPr lang="tr-T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1" name="Metin kutusu 10"/>
            <p:cNvSpPr txBox="1"/>
            <p:nvPr/>
          </p:nvSpPr>
          <p:spPr>
            <a:xfrm>
              <a:off x="5824052" y="4293096"/>
              <a:ext cx="155626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PAVE CHECKLIST</a:t>
              </a:r>
              <a:endParaRPr lang="tr-TR" sz="1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7" name="1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E9B47-22E7-4460-8967-0AC2060BF5DF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427371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7885345" y="6372036"/>
            <a:ext cx="1007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i="1" dirty="0" smtClean="0">
                <a:solidFill>
                  <a:srgbClr val="002060"/>
                </a:solidFill>
              </a:rPr>
              <a:t>Ercan CANER</a:t>
            </a:r>
            <a:endParaRPr lang="tr-TR" sz="1200" b="1" i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0777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771016" y="251356"/>
            <a:ext cx="324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SENARYO TABANLI EĞİTİM</a:t>
            </a:r>
            <a:endParaRPr lang="tr-TR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018" y="128242"/>
            <a:ext cx="636462" cy="63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395535" y="2132856"/>
            <a:ext cx="4752529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•</a:t>
            </a:r>
            <a:r>
              <a:rPr lang="tr-TR" dirty="0" smtClean="0"/>
              <a:t>Pilot, uçuşla ilgili riskleri belirlemek maksadıyla hava raporları ve tahminlerini kullanmalıdır.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en-US" dirty="0" smtClean="0"/>
              <a:t>•</a:t>
            </a:r>
            <a:r>
              <a:rPr lang="tr-TR" dirty="0" smtClean="0"/>
              <a:t>Riskleri nasıl tanımladığını ve bu riskleri uçuş süresince nasıl minimize ettiğini açıklamalıdır.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en-US" dirty="0" smtClean="0"/>
              <a:t>•</a:t>
            </a:r>
            <a:r>
              <a:rPr lang="tr-TR" dirty="0" smtClean="0"/>
              <a:t>Beş faktörle ilgili riskleri değerlendirmek için 5-P gibi bir model kullanmalıdır.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en-US" dirty="0" smtClean="0"/>
              <a:t>•</a:t>
            </a:r>
            <a:r>
              <a:rPr lang="tr-TR" dirty="0" smtClean="0"/>
              <a:t>Uçuşun bütün safhalarında risklerin nasıl değişebileceğini ve bu riskleri azaltmak için opsiyonlarını açıklamalıdır.</a:t>
            </a:r>
            <a:endParaRPr lang="tr-TR" dirty="0"/>
          </a:p>
        </p:txBody>
      </p:sp>
      <p:sp>
        <p:nvSpPr>
          <p:cNvPr id="7" name="Metin kutusu 6"/>
          <p:cNvSpPr txBox="1"/>
          <p:nvPr/>
        </p:nvSpPr>
        <p:spPr>
          <a:xfrm>
            <a:off x="395536" y="1196752"/>
            <a:ext cx="5106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/>
              <a:t>Neden Senaryo Tabanlı Eğitim (STE) Kullanılmalıdır?</a:t>
            </a:r>
            <a:endParaRPr lang="tr-TR" b="1" i="1" dirty="0"/>
          </a:p>
        </p:txBody>
      </p:sp>
      <p:pic>
        <p:nvPicPr>
          <p:cNvPr id="38913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3954" y="1285967"/>
            <a:ext cx="2113113" cy="2762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Dikdörtgen 9"/>
          <p:cNvSpPr/>
          <p:nvPr/>
        </p:nvSpPr>
        <p:spPr>
          <a:xfrm>
            <a:off x="395536" y="1700808"/>
            <a:ext cx="47967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Havacılık Karar Verme Prosedürü</a:t>
            </a:r>
            <a:endParaRPr lang="tr-TR" dirty="0"/>
          </a:p>
        </p:txBody>
      </p:sp>
      <p:grpSp>
        <p:nvGrpSpPr>
          <p:cNvPr id="9" name="Grup 8"/>
          <p:cNvGrpSpPr/>
          <p:nvPr/>
        </p:nvGrpSpPr>
        <p:grpSpPr>
          <a:xfrm>
            <a:off x="5556238" y="4175502"/>
            <a:ext cx="3185064" cy="1917794"/>
            <a:chOff x="5556238" y="4175502"/>
            <a:chExt cx="3185064" cy="1789172"/>
          </a:xfrm>
        </p:grpSpPr>
        <p:pic>
          <p:nvPicPr>
            <p:cNvPr id="2050" name="Picture 2" descr="The Decision-Making Process – The 5 P's Check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 xmlns="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56238" y="4236482"/>
              <a:ext cx="3185064" cy="1728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Metin kutusu 4"/>
            <p:cNvSpPr txBox="1"/>
            <p:nvPr/>
          </p:nvSpPr>
          <p:spPr>
            <a:xfrm>
              <a:off x="5556238" y="4175502"/>
              <a:ext cx="3185064" cy="2616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1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5-P Modeli</a:t>
              </a:r>
              <a:endParaRPr lang="tr-TR" sz="1100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13" name="1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14571-49B1-4F3A-BA92-E24F2F2EF3BC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14" name="1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4245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7885345" y="6372036"/>
            <a:ext cx="1007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i="1" dirty="0" smtClean="0">
                <a:solidFill>
                  <a:srgbClr val="002060"/>
                </a:solidFill>
              </a:rPr>
              <a:t>Ercan CANER</a:t>
            </a:r>
            <a:endParaRPr lang="tr-TR" sz="1200" b="1" i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0777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771016" y="251356"/>
            <a:ext cx="324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SENARYO TABANLI EĞİTİM</a:t>
            </a:r>
            <a:endParaRPr lang="tr-TR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018" y="128242"/>
            <a:ext cx="636462" cy="63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395537" y="1772816"/>
            <a:ext cx="817871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•</a:t>
            </a:r>
            <a:r>
              <a:rPr lang="tr-TR" dirty="0" smtClean="0"/>
              <a:t>Pilot hava aracını uçururken, dikkatini en az dağıtacak şekilde görevleri nasıl önceliklendirdiğini açıklamalıdır.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en-US" dirty="0" smtClean="0"/>
              <a:t>•</a:t>
            </a:r>
            <a:r>
              <a:rPr lang="tr-TR" dirty="0" smtClean="0"/>
              <a:t>Uçuş görevinden dikkatini ayırmadan, uçuş safhalarını göz önünde bulundurarak görevleri zamanında tamamlamalıdır.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en-US" dirty="0" smtClean="0"/>
              <a:t>•</a:t>
            </a:r>
            <a:r>
              <a:rPr lang="tr-TR" dirty="0" smtClean="0"/>
              <a:t>Bütün kontroller ve prosedürleri, özellikle kritik zamanlarda iş yükünü artırmayacak şekilde yerine getirmelidir. </a:t>
            </a:r>
            <a:r>
              <a:rPr lang="en-US" dirty="0" smtClean="0"/>
              <a:t> </a:t>
            </a:r>
            <a:endParaRPr lang="tr-TR" dirty="0"/>
          </a:p>
        </p:txBody>
      </p:sp>
      <p:sp>
        <p:nvSpPr>
          <p:cNvPr id="7" name="Metin kutusu 6"/>
          <p:cNvSpPr txBox="1"/>
          <p:nvPr/>
        </p:nvSpPr>
        <p:spPr>
          <a:xfrm>
            <a:off x="395536" y="980728"/>
            <a:ext cx="5106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/>
              <a:t>Neden Senaryo Tabanlı Eğitim (STE) Kullanılmalıdır?</a:t>
            </a:r>
            <a:endParaRPr lang="tr-TR" b="1" i="1" dirty="0"/>
          </a:p>
        </p:txBody>
      </p:sp>
      <p:sp>
        <p:nvSpPr>
          <p:cNvPr id="5" name="Dikdörtgen 4"/>
          <p:cNvSpPr/>
          <p:nvPr/>
        </p:nvSpPr>
        <p:spPr>
          <a:xfrm>
            <a:off x="3816424" y="45828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"/>
            <a:r>
              <a:rPr lang="tr-TR" b="1" i="1" dirty="0">
                <a:solidFill>
                  <a:srgbClr val="002060"/>
                </a:solidFill>
              </a:rPr>
              <a:t>Uçuşta Rezonansa Giren Helikopter Havada Parçalandı</a:t>
            </a:r>
          </a:p>
        </p:txBody>
      </p:sp>
      <p:pic>
        <p:nvPicPr>
          <p:cNvPr id="37889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526" y="4466803"/>
            <a:ext cx="2933360" cy="1842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ikdörtgen 5"/>
          <p:cNvSpPr/>
          <p:nvPr/>
        </p:nvSpPr>
        <p:spPr>
          <a:xfrm>
            <a:off x="3960440" y="523094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>
                <a:hlinkClick r:id="rId6"/>
              </a:rPr>
              <a:t>https://www.sunsavunma.net/ucusta-rezonansa-giren-helikopter-havada-parcalandi</a:t>
            </a:r>
            <a:r>
              <a:rPr lang="tr-TR" dirty="0" smtClean="0">
                <a:hlinkClick r:id="rId6"/>
              </a:rPr>
              <a:t>/</a:t>
            </a:r>
            <a:endParaRPr lang="tr-TR" dirty="0"/>
          </a:p>
        </p:txBody>
      </p:sp>
      <p:sp>
        <p:nvSpPr>
          <p:cNvPr id="12" name="Dikdörtgen 11"/>
          <p:cNvSpPr/>
          <p:nvPr/>
        </p:nvSpPr>
        <p:spPr>
          <a:xfrm>
            <a:off x="395536" y="1340768"/>
            <a:ext cx="47967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Havacılık Karar Verme Prosedürü</a:t>
            </a:r>
            <a:endParaRPr lang="tr-TR" dirty="0"/>
          </a:p>
        </p:txBody>
      </p:sp>
      <p:sp>
        <p:nvSpPr>
          <p:cNvPr id="13" name="1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6AF51-9295-4B37-883C-A549645F652A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14" name="1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75412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7885345" y="6372036"/>
            <a:ext cx="1007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i="1" dirty="0" smtClean="0">
                <a:solidFill>
                  <a:srgbClr val="002060"/>
                </a:solidFill>
              </a:rPr>
              <a:t>Ercan CANER</a:t>
            </a:r>
            <a:endParaRPr lang="tr-TR" sz="1200" b="1" i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0777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771016" y="251356"/>
            <a:ext cx="324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SENARYO TABANLI EĞİTİM</a:t>
            </a:r>
            <a:endParaRPr lang="tr-TR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018" y="128242"/>
            <a:ext cx="636462" cy="63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323527" y="1779781"/>
            <a:ext cx="8424937" cy="3083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00"/>
              </a:lnSpc>
              <a:spcAft>
                <a:spcPts val="1200"/>
              </a:spcAft>
            </a:pPr>
            <a:r>
              <a:rPr lang="en-US" dirty="0" smtClean="0"/>
              <a:t>•</a:t>
            </a:r>
            <a:r>
              <a:rPr lang="tr-TR" dirty="0" smtClean="0"/>
              <a:t>Pilot Durumsal Farkındalık konsepti ve durumsal farkındalığını azaltacak faktörleri açıklamalıdır.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lnSpc>
                <a:spcPts val="2200"/>
              </a:lnSpc>
              <a:spcAft>
                <a:spcPts val="1200"/>
              </a:spcAft>
            </a:pPr>
            <a:r>
              <a:rPr lang="en-US" dirty="0" smtClean="0"/>
              <a:t>•</a:t>
            </a:r>
            <a:r>
              <a:rPr lang="tr-TR" dirty="0" smtClean="0"/>
              <a:t>Bir probleme odaklanıp uçuşla ilgili diğer görevleri yerine getirmemesi durumunda oluşacak riskleri açıklamalıdır.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lnSpc>
                <a:spcPts val="2200"/>
              </a:lnSpc>
              <a:spcAft>
                <a:spcPts val="1200"/>
              </a:spcAft>
            </a:pPr>
            <a:r>
              <a:rPr lang="en-US" dirty="0" smtClean="0"/>
              <a:t>•</a:t>
            </a:r>
            <a:r>
              <a:rPr lang="tr-TR" dirty="0" smtClean="0"/>
              <a:t>Uçuşun her safhasında; hava durumu, arazi, trafik, Hava Trafik Kontrol, yakıt ve hava aracı dahil mevcut ve gelecekteki durumu hassas bir şekilde değerlendirebilmelidir.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lnSpc>
                <a:spcPts val="2200"/>
              </a:lnSpc>
              <a:spcAft>
                <a:spcPts val="1200"/>
              </a:spcAft>
            </a:pPr>
            <a:r>
              <a:rPr lang="en-US" dirty="0" smtClean="0"/>
              <a:t>•</a:t>
            </a:r>
            <a:r>
              <a:rPr lang="tr-TR" dirty="0" smtClean="0"/>
              <a:t>Mevcut durumsal farkındalığı sürdürmek ve uçuşun ileriki safhalarında beklenen makul değişikleri takip etmek için seyrüsefer, trafik, arazi, hava durumu göstergelerini ve hava aracında bulunan diğer teknolojik sistemleri kullanmalıdır.</a:t>
            </a:r>
            <a:endParaRPr lang="tr-TR" dirty="0"/>
          </a:p>
        </p:txBody>
      </p:sp>
      <p:sp>
        <p:nvSpPr>
          <p:cNvPr id="7" name="Metin kutusu 6"/>
          <p:cNvSpPr txBox="1"/>
          <p:nvPr/>
        </p:nvSpPr>
        <p:spPr>
          <a:xfrm>
            <a:off x="323528" y="836712"/>
            <a:ext cx="5106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/>
              <a:t>Neden Senaryo Tabanlı Eğitim (STE) Kullanılmalıdır?</a:t>
            </a:r>
            <a:endParaRPr lang="tr-TR" b="1" i="1" dirty="0"/>
          </a:p>
        </p:txBody>
      </p:sp>
      <p:sp>
        <p:nvSpPr>
          <p:cNvPr id="5" name="Dikdörtgen 4"/>
          <p:cNvSpPr/>
          <p:nvPr/>
        </p:nvSpPr>
        <p:spPr>
          <a:xfrm>
            <a:off x="4342177" y="5147900"/>
            <a:ext cx="33261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tr-TR" b="1" i="1" dirty="0" smtClean="0">
                <a:solidFill>
                  <a:srgbClr val="002060"/>
                </a:solidFill>
              </a:rPr>
              <a:t>Helikopter Engel Tespit Sistemleri</a:t>
            </a:r>
            <a:endParaRPr lang="tr-TR" b="1" i="1" dirty="0">
              <a:solidFill>
                <a:srgbClr val="002060"/>
              </a:solidFill>
            </a:endParaRPr>
          </a:p>
        </p:txBody>
      </p:sp>
      <p:pic>
        <p:nvPicPr>
          <p:cNvPr id="36865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3" y="5030034"/>
            <a:ext cx="2636541" cy="1619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ikdörtgen 5"/>
          <p:cNvSpPr/>
          <p:nvPr/>
        </p:nvSpPr>
        <p:spPr>
          <a:xfrm>
            <a:off x="3888432" y="559098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>
                <a:hlinkClick r:id="rId6"/>
              </a:rPr>
              <a:t>https://www.sunsavunma.net/helikopter-engel-tespit-sistemleri</a:t>
            </a:r>
            <a:r>
              <a:rPr lang="tr-TR" dirty="0" smtClean="0">
                <a:hlinkClick r:id="rId6"/>
              </a:rPr>
              <a:t>/</a:t>
            </a:r>
            <a:endParaRPr lang="tr-TR" dirty="0"/>
          </a:p>
        </p:txBody>
      </p:sp>
      <p:sp>
        <p:nvSpPr>
          <p:cNvPr id="12" name="Dikdörtgen 11"/>
          <p:cNvSpPr/>
          <p:nvPr/>
        </p:nvSpPr>
        <p:spPr>
          <a:xfrm>
            <a:off x="323528" y="1268760"/>
            <a:ext cx="47967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Havacılık Karar Verme Prosedürü</a:t>
            </a:r>
            <a:endParaRPr lang="tr-TR" dirty="0"/>
          </a:p>
        </p:txBody>
      </p:sp>
      <p:sp>
        <p:nvSpPr>
          <p:cNvPr id="13" name="1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40049-5F7C-4865-907A-691C49422912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14" name="1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55152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7885345" y="6372036"/>
            <a:ext cx="1007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i="1" dirty="0" smtClean="0">
                <a:solidFill>
                  <a:srgbClr val="002060"/>
                </a:solidFill>
              </a:rPr>
              <a:t>Ercan CANER</a:t>
            </a:r>
            <a:endParaRPr lang="tr-TR" sz="1200" b="1" i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0777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771016" y="251356"/>
            <a:ext cx="324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SENARYO TABANLI EĞİTİM</a:t>
            </a:r>
            <a:endParaRPr lang="tr-TR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018" y="128242"/>
            <a:ext cx="636462" cy="63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467543" y="1988840"/>
            <a:ext cx="835292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•</a:t>
            </a:r>
            <a:r>
              <a:rPr lang="tr-TR" dirty="0" smtClean="0"/>
              <a:t>Pilot, uçuşun planlanması safhasında rota boyunca potansiyel tehlikeleri tespit etmek maksadıyla güncel kartlar ve prosedürleri kullanmalı ve  arazi ve engellerden kaynaklanabilecek gereksiz risklerden kaçınacak şekilde planlama yapmalıdır.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en-US" dirty="0" smtClean="0"/>
              <a:t>•</a:t>
            </a:r>
            <a:r>
              <a:rPr lang="tr-TR" dirty="0" smtClean="0"/>
              <a:t>Hava aracında mevcut TAWS ve/veya GPWS sistemlerini açıklayabilmelidir.</a:t>
            </a:r>
            <a:r>
              <a:rPr lang="en-US" dirty="0" smtClean="0"/>
              <a:t>.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en-US" dirty="0" smtClean="0"/>
              <a:t>•</a:t>
            </a:r>
            <a:r>
              <a:rPr lang="tr-TR" dirty="0" smtClean="0"/>
              <a:t>Durumsal farkındalığını sürdürmek ve engeller ile araziden kaçınmak maksadıyla arazi, TAWS ve/veya GPWS sistemlerini kullanmalıdır.</a:t>
            </a:r>
            <a:endParaRPr lang="tr-TR" dirty="0"/>
          </a:p>
        </p:txBody>
      </p:sp>
      <p:sp>
        <p:nvSpPr>
          <p:cNvPr id="7" name="Metin kutusu 6"/>
          <p:cNvSpPr txBox="1"/>
          <p:nvPr/>
        </p:nvSpPr>
        <p:spPr>
          <a:xfrm>
            <a:off x="539552" y="1052736"/>
            <a:ext cx="5106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/>
              <a:t>Neden Senaryo Tabanlı Eğitim (STE) Kullanılmalıdır?</a:t>
            </a:r>
            <a:endParaRPr lang="tr-TR" b="1" i="1" dirty="0"/>
          </a:p>
        </p:txBody>
      </p:sp>
      <p:sp>
        <p:nvSpPr>
          <p:cNvPr id="9" name="Dikdörtgen 8"/>
          <p:cNvSpPr/>
          <p:nvPr/>
        </p:nvSpPr>
        <p:spPr>
          <a:xfrm>
            <a:off x="539552" y="1556792"/>
            <a:ext cx="39813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Kontrollü Uçuşta Yere Çarpma (CFIT)</a:t>
            </a:r>
            <a:endParaRPr lang="tr-TR" dirty="0"/>
          </a:p>
        </p:txBody>
      </p:sp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07979"/>
            <a:ext cx="3048000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ikdörtgen 5"/>
          <p:cNvSpPr/>
          <p:nvPr/>
        </p:nvSpPr>
        <p:spPr>
          <a:xfrm>
            <a:off x="4499992" y="4787860"/>
            <a:ext cx="32372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tr-TR" b="1" i="1" dirty="0">
                <a:solidFill>
                  <a:srgbClr val="002060"/>
                </a:solidFill>
              </a:rPr>
              <a:t>Doğal ve Suni Engellere Çarpma</a:t>
            </a:r>
          </a:p>
        </p:txBody>
      </p:sp>
      <p:sp>
        <p:nvSpPr>
          <p:cNvPr id="10" name="Dikdörtgen 9"/>
          <p:cNvSpPr/>
          <p:nvPr/>
        </p:nvSpPr>
        <p:spPr>
          <a:xfrm>
            <a:off x="3888432" y="537495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>
                <a:hlinkClick r:id="rId6"/>
              </a:rPr>
              <a:t>https://www.sunsavunma.net/dogal-suni-engellere-carpma</a:t>
            </a:r>
            <a:r>
              <a:rPr lang="tr-TR" dirty="0" smtClean="0">
                <a:hlinkClick r:id="rId6"/>
              </a:rPr>
              <a:t>/</a:t>
            </a:r>
            <a:endParaRPr lang="tr-TR" dirty="0"/>
          </a:p>
        </p:txBody>
      </p:sp>
      <p:sp>
        <p:nvSpPr>
          <p:cNvPr id="12" name="1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CDB3A-1865-4F59-A879-A78D71B572C9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13" name="1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98171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7885345" y="6372036"/>
            <a:ext cx="1007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i="1" dirty="0" smtClean="0">
                <a:solidFill>
                  <a:srgbClr val="002060"/>
                </a:solidFill>
              </a:rPr>
              <a:t>Ercan CANER</a:t>
            </a:r>
            <a:endParaRPr lang="tr-TR" sz="1200" b="1" i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0777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771016" y="251356"/>
            <a:ext cx="324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SENARYO TABANLI EĞİTİM</a:t>
            </a:r>
            <a:endParaRPr lang="tr-TR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018" y="128242"/>
            <a:ext cx="636462" cy="63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467544" y="1844824"/>
            <a:ext cx="8352928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•</a:t>
            </a:r>
            <a:r>
              <a:rPr lang="tr-TR" dirty="0" smtClean="0"/>
              <a:t>Pilot, Kalkış ve inişleri arazi ve engellerden kaçınacak şekilde planlamalıdır.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en-US" dirty="0" smtClean="0"/>
              <a:t>•</a:t>
            </a:r>
            <a:r>
              <a:rPr lang="tr-TR" dirty="0" smtClean="0"/>
              <a:t>Arazi ve engellerden kaçınmak için zaman, meteorolojik koşullar ve hava aracı performansını dikkate almalıdır. (Gece kalkışta hava aracı performansı vb. gibi).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en-US" dirty="0" smtClean="0"/>
              <a:t>•</a:t>
            </a:r>
            <a:r>
              <a:rPr lang="tr-TR" dirty="0" smtClean="0"/>
              <a:t>Arazi ve engellerle karşı karşıya gelme olasılığına karşı planı takip etmeli ve gerekirse değiştirmelidir.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en-US" dirty="0" smtClean="0"/>
              <a:t>•</a:t>
            </a:r>
            <a:r>
              <a:rPr lang="tr-TR" dirty="0" smtClean="0"/>
              <a:t>Ne sebeple olursa olsun rota değişikliğini arazi ve engellerden kaçınacak şekilde planlamalıdır.</a:t>
            </a:r>
            <a:endParaRPr lang="tr-TR" dirty="0"/>
          </a:p>
        </p:txBody>
      </p:sp>
      <p:sp>
        <p:nvSpPr>
          <p:cNvPr id="8" name="Metin kutusu 7"/>
          <p:cNvSpPr txBox="1"/>
          <p:nvPr/>
        </p:nvSpPr>
        <p:spPr>
          <a:xfrm>
            <a:off x="467544" y="908720"/>
            <a:ext cx="5106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/>
              <a:t>Neden Senaryo Tabanlı Eğitim (STE) Kullanılmalıdır?</a:t>
            </a:r>
            <a:endParaRPr lang="tr-TR" b="1" i="1" dirty="0"/>
          </a:p>
        </p:txBody>
      </p:sp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4899835"/>
            <a:ext cx="2420451" cy="161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Dikdörtgen 9"/>
          <p:cNvSpPr/>
          <p:nvPr/>
        </p:nvSpPr>
        <p:spPr>
          <a:xfrm>
            <a:off x="467544" y="1412776"/>
            <a:ext cx="39813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Kontrollü Uçuşta Yere Çarpma (CFIT)</a:t>
            </a:r>
            <a:endParaRPr lang="tr-TR" dirty="0"/>
          </a:p>
        </p:txBody>
      </p:sp>
      <p:sp>
        <p:nvSpPr>
          <p:cNvPr id="11" name="10 Dikdörtgen"/>
          <p:cNvSpPr/>
          <p:nvPr/>
        </p:nvSpPr>
        <p:spPr>
          <a:xfrm>
            <a:off x="3347864" y="4859868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tr-TR" b="1" i="1" dirty="0" smtClean="0">
                <a:solidFill>
                  <a:srgbClr val="002060"/>
                </a:solidFill>
              </a:rPr>
              <a:t>Emniyetli Helikopter Operasyonlarının Neresindeyiz?</a:t>
            </a:r>
            <a:endParaRPr lang="tr-TR" b="1" i="1" dirty="0">
              <a:solidFill>
                <a:srgbClr val="002060"/>
              </a:solidFill>
            </a:endParaRPr>
          </a:p>
        </p:txBody>
      </p:sp>
      <p:sp>
        <p:nvSpPr>
          <p:cNvPr id="12" name="11 Dikdörtgen"/>
          <p:cNvSpPr/>
          <p:nvPr/>
        </p:nvSpPr>
        <p:spPr>
          <a:xfrm>
            <a:off x="3816424" y="537495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smtClean="0">
                <a:hlinkClick r:id="rId6"/>
              </a:rPr>
              <a:t>https://www.sunsavunma.net/emniyetli-helikopter-operasyonlarinin-neresindeyiz/</a:t>
            </a:r>
            <a:endParaRPr lang="tr-TR" dirty="0"/>
          </a:p>
        </p:txBody>
      </p:sp>
      <p:sp>
        <p:nvSpPr>
          <p:cNvPr id="13" name="1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877B2-0B7F-4635-B126-4F6B5CAC2C51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14" name="1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750434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7885345" y="6372036"/>
            <a:ext cx="1007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i="1" dirty="0" smtClean="0">
                <a:solidFill>
                  <a:srgbClr val="002060"/>
                </a:solidFill>
              </a:rPr>
              <a:t>Ercan CANER</a:t>
            </a:r>
            <a:endParaRPr lang="tr-TR" sz="1200" b="1" i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0777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771016" y="251356"/>
            <a:ext cx="324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SENARYO TABANLI EĞİTİM</a:t>
            </a:r>
            <a:endParaRPr lang="tr-TR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018" y="128242"/>
            <a:ext cx="636462" cy="63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323528" y="1812300"/>
            <a:ext cx="849694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tr-TR" dirty="0" smtClean="0"/>
              <a:t>Mevcut oto pilot ve Uçuş Yönetim Sistem (FMS) operasyon modlarını açıklayın.</a:t>
            </a:r>
            <a:r>
              <a:rPr lang="en-US" dirty="0" smtClean="0"/>
              <a:t> </a:t>
            </a:r>
            <a:r>
              <a:rPr lang="tr-TR" dirty="0" smtClean="0"/>
              <a:t>         </a:t>
            </a:r>
            <a:r>
              <a:rPr lang="en-US" dirty="0" smtClean="0"/>
              <a:t>•</a:t>
            </a:r>
            <a:r>
              <a:rPr lang="tr-TR" dirty="0" smtClean="0"/>
              <a:t>Beklenen veya beklenmedik oto pilot ve FMS mod veya statü  değişikliklerini nasıl tanımlayacağını açıklayın.</a:t>
            </a:r>
          </a:p>
          <a:p>
            <a:pPr algn="just">
              <a:spcBef>
                <a:spcPts val="1200"/>
              </a:spcBef>
            </a:pPr>
            <a:r>
              <a:rPr lang="en-US" dirty="0" smtClean="0"/>
              <a:t>•</a:t>
            </a:r>
            <a:r>
              <a:rPr lang="tr-TR" dirty="0" smtClean="0"/>
              <a:t>Uçuş esnasında herhangi bir zamanda geçerli mod veya statüyü ve bir sonraki beklenen mod veya statünün ne olacağını belirtin.</a:t>
            </a:r>
          </a:p>
          <a:p>
            <a:pPr algn="just">
              <a:spcBef>
                <a:spcPts val="1200"/>
              </a:spcBef>
            </a:pPr>
            <a:r>
              <a:rPr lang="en-US" dirty="0" smtClean="0"/>
              <a:t>•</a:t>
            </a:r>
            <a:r>
              <a:rPr lang="tr-TR" dirty="0" smtClean="0"/>
              <a:t>Acil ve anormal durumlarda, uçuşun safhasına uygun olarak iş yükünü azaltmak için oto pilot ve Uçuş  Yönetim sistemini kullanın.</a:t>
            </a:r>
          </a:p>
          <a:p>
            <a:pPr algn="just">
              <a:spcBef>
                <a:spcPts val="1200"/>
              </a:spcBef>
            </a:pPr>
            <a:r>
              <a:rPr lang="en-US" dirty="0" smtClean="0"/>
              <a:t>•</a:t>
            </a:r>
            <a:r>
              <a:rPr lang="tr-TR" dirty="0" smtClean="0"/>
              <a:t>Beklenmeyen mod değişikliklerini zamanında tanımlayın ve oto pilotu derhal doğru moda döndürün.</a:t>
            </a:r>
            <a:endParaRPr lang="tr-TR" dirty="0"/>
          </a:p>
        </p:txBody>
      </p:sp>
      <p:sp>
        <p:nvSpPr>
          <p:cNvPr id="5" name="Dikdörtgen 4"/>
          <p:cNvSpPr/>
          <p:nvPr/>
        </p:nvSpPr>
        <p:spPr>
          <a:xfrm>
            <a:off x="323528" y="1268760"/>
            <a:ext cx="24204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Otomasyon Yönetimi</a:t>
            </a:r>
            <a:endParaRPr lang="tr-TR" dirty="0"/>
          </a:p>
        </p:txBody>
      </p:sp>
      <p:sp>
        <p:nvSpPr>
          <p:cNvPr id="8" name="Metin kutusu 7"/>
          <p:cNvSpPr txBox="1"/>
          <p:nvPr/>
        </p:nvSpPr>
        <p:spPr>
          <a:xfrm>
            <a:off x="323528" y="908720"/>
            <a:ext cx="5106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/>
              <a:t>Neden Senaryo Tabanlı Eğitim (STE) Kullanılmalıdır?</a:t>
            </a:r>
            <a:endParaRPr lang="tr-TR" b="1" i="1" dirty="0"/>
          </a:p>
        </p:txBody>
      </p:sp>
      <p:sp>
        <p:nvSpPr>
          <p:cNvPr id="6" name="Dikdörtgen 5"/>
          <p:cNvSpPr/>
          <p:nvPr/>
        </p:nvSpPr>
        <p:spPr>
          <a:xfrm>
            <a:off x="4499992" y="5075892"/>
            <a:ext cx="30636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tr-TR" b="1" i="1" dirty="0" smtClean="0">
                <a:solidFill>
                  <a:srgbClr val="002060"/>
                </a:solidFill>
              </a:rPr>
              <a:t>Helikopterlerde Uçuş Emniyeti</a:t>
            </a:r>
            <a:endParaRPr lang="tr-TR" b="1" i="1" dirty="0">
              <a:solidFill>
                <a:srgbClr val="002060"/>
              </a:solidFill>
            </a:endParaRPr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5236938"/>
            <a:ext cx="3312368" cy="1335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ikdörtgen 6"/>
          <p:cNvSpPr/>
          <p:nvPr/>
        </p:nvSpPr>
        <p:spPr>
          <a:xfrm>
            <a:off x="3960440" y="551897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>
                <a:hlinkClick r:id="rId6"/>
              </a:rPr>
              <a:t>https://www.sunsavunma.net/helikopterlerde-ucus-emniyeti</a:t>
            </a:r>
            <a:r>
              <a:rPr lang="tr-TR" dirty="0" smtClean="0">
                <a:hlinkClick r:id="rId6"/>
              </a:rPr>
              <a:t>/</a:t>
            </a:r>
            <a:endParaRPr lang="tr-TR" dirty="0"/>
          </a:p>
        </p:txBody>
      </p:sp>
      <p:sp>
        <p:nvSpPr>
          <p:cNvPr id="12" name="1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B1C67-0F78-4B90-A9AB-250CC76C6F2F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13" name="1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155978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7885345" y="6372036"/>
            <a:ext cx="1007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i="1" dirty="0" smtClean="0">
                <a:solidFill>
                  <a:srgbClr val="002060"/>
                </a:solidFill>
              </a:rPr>
              <a:t>Ercan CANER</a:t>
            </a:r>
            <a:endParaRPr lang="tr-TR" sz="1200" b="1" i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0777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771016" y="251356"/>
            <a:ext cx="324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SENARYO TABANLI EĞİTİM</a:t>
            </a:r>
            <a:endParaRPr lang="tr-TR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018" y="128242"/>
            <a:ext cx="636462" cy="63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179512" y="1772816"/>
            <a:ext cx="5742384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Piyano çalmayı öğrenme örneğine geri dönersek</a:t>
            </a:r>
            <a:r>
              <a:rPr lang="en-US" dirty="0" smtClean="0"/>
              <a:t>: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en-US" dirty="0" smtClean="0"/>
              <a:t>• </a:t>
            </a:r>
            <a:r>
              <a:rPr lang="tr-TR" dirty="0" smtClean="0"/>
              <a:t>Uçuş, bilinen bir aranjmanı mükemmelleştiren bir piyano resitaline mi yoksa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•</a:t>
            </a:r>
            <a:r>
              <a:rPr lang="tr-TR" dirty="0" smtClean="0"/>
              <a:t>Bir partide dinleyici isteklerini alma ve ustaca çalmaya mı benzemektedir?</a:t>
            </a:r>
            <a:endParaRPr lang="tr-TR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772816"/>
            <a:ext cx="2727624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Metin kutusu 7"/>
          <p:cNvSpPr txBox="1"/>
          <p:nvPr/>
        </p:nvSpPr>
        <p:spPr>
          <a:xfrm>
            <a:off x="251520" y="1196752"/>
            <a:ext cx="5106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/>
              <a:t>Neden Senaryo Tabanlı Eğitim (STE) Kullanılmalıdır?</a:t>
            </a:r>
            <a:endParaRPr lang="tr-TR" b="1" i="1" dirty="0"/>
          </a:p>
        </p:txBody>
      </p:sp>
      <p:pic>
        <p:nvPicPr>
          <p:cNvPr id="16386" name="Picture 2" descr="DAĞLIK ARAZİDE HELİKOPTER Uçuş Teknikleri"/>
          <p:cNvPicPr>
            <a:picLocks noChangeAspect="1" noChangeArrowheads="1"/>
          </p:cNvPicPr>
          <p:nvPr/>
        </p:nvPicPr>
        <p:blipFill>
          <a:blip r:embed="rId5" cstate="print">
            <a:grayscl/>
          </a:blip>
          <a:srcRect/>
          <a:stretch>
            <a:fillRect/>
          </a:stretch>
        </p:blipFill>
        <p:spPr bwMode="auto">
          <a:xfrm>
            <a:off x="323528" y="4002702"/>
            <a:ext cx="3384376" cy="2268590"/>
          </a:xfrm>
          <a:prstGeom prst="rect">
            <a:avLst/>
          </a:prstGeom>
          <a:noFill/>
        </p:spPr>
      </p:pic>
      <p:sp>
        <p:nvSpPr>
          <p:cNvPr id="10" name="9 Dikdörtgen"/>
          <p:cNvSpPr/>
          <p:nvPr/>
        </p:nvSpPr>
        <p:spPr>
          <a:xfrm>
            <a:off x="4176464" y="494116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smtClean="0">
                <a:hlinkClick r:id="rId6"/>
              </a:rPr>
              <a:t>https://www.sunsavunma.net/daglik-arazide-helikopter-ucus-teknikleri/</a:t>
            </a:r>
            <a:endParaRPr lang="tr-TR" dirty="0"/>
          </a:p>
        </p:txBody>
      </p:sp>
      <p:sp>
        <p:nvSpPr>
          <p:cNvPr id="11" name="10 Dikdörtgen"/>
          <p:cNvSpPr/>
          <p:nvPr/>
        </p:nvSpPr>
        <p:spPr>
          <a:xfrm>
            <a:off x="4252290" y="4365104"/>
            <a:ext cx="40831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tr-TR" b="1" i="1" dirty="0" smtClean="0">
                <a:solidFill>
                  <a:srgbClr val="002060"/>
                </a:solidFill>
              </a:rPr>
              <a:t>Dağlık Arazide Helikopter Uçuş Teknikleri</a:t>
            </a:r>
            <a:endParaRPr lang="tr-TR" b="1" i="1" dirty="0">
              <a:solidFill>
                <a:srgbClr val="002060"/>
              </a:solidFill>
            </a:endParaRPr>
          </a:p>
        </p:txBody>
      </p:sp>
      <p:sp>
        <p:nvSpPr>
          <p:cNvPr id="12" name="1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86F69-88AC-4B12-BFC1-6BE1D685B14A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13" name="1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4122618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7885345" y="6372036"/>
            <a:ext cx="1007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i="1" dirty="0" smtClean="0">
                <a:solidFill>
                  <a:srgbClr val="002060"/>
                </a:solidFill>
              </a:rPr>
              <a:t>Ercan CANER</a:t>
            </a:r>
            <a:endParaRPr lang="tr-TR" sz="1200" b="1" i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0777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771016" y="251356"/>
            <a:ext cx="324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SENARYO TABANLI EĞİTİM</a:t>
            </a:r>
            <a:endParaRPr lang="tr-TR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018" y="128242"/>
            <a:ext cx="636462" cy="63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323527" y="1412776"/>
            <a:ext cx="8496945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800"/>
              </a:spcBef>
            </a:pPr>
            <a:r>
              <a:rPr lang="tr-TR" dirty="0" smtClean="0"/>
              <a:t>Günümüzün pilotları, Senaryo Tabanlı  Eğitim ile en etkin şekilde öğretmenizi  kolaylaştıran yeteneklere ihtiyaç duymaktadır. Aşağıdaki örnekleri dikkate alınız: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spcBef>
                <a:spcPts val="800"/>
              </a:spcBef>
            </a:pPr>
            <a:r>
              <a:rPr lang="en-US" dirty="0" smtClean="0"/>
              <a:t>• </a:t>
            </a:r>
            <a:r>
              <a:rPr lang="tr-TR" dirty="0" smtClean="0"/>
              <a:t>1978 yılı yapımı bir C-172’de uçmayı öğrenen pilot, 1998 imali oto pilot ve GPS’i olan bir C-172 kiralamak istiyor. Yeni teknolojiyle başa çıkabilecek yeterli donanıma sahip midir?</a:t>
            </a:r>
          </a:p>
          <a:p>
            <a:pPr algn="just">
              <a:spcBef>
                <a:spcPts val="800"/>
              </a:spcBef>
            </a:pPr>
            <a:r>
              <a:rPr lang="tr-TR" dirty="0" smtClean="0"/>
              <a:t> </a:t>
            </a:r>
            <a:r>
              <a:rPr lang="en-US" dirty="0" smtClean="0"/>
              <a:t>• </a:t>
            </a:r>
            <a:r>
              <a:rPr lang="tr-TR" dirty="0" smtClean="0"/>
              <a:t>Pilot uçmayı bir bölgede öğrendikten sonra başka bir bölgeye taşınıyor. Farklılıklarla başa çıkabilecek yeteneklere sahip midir?</a:t>
            </a:r>
          </a:p>
          <a:p>
            <a:pPr algn="just">
              <a:spcBef>
                <a:spcPts val="800"/>
              </a:spcBef>
            </a:pPr>
            <a:r>
              <a:rPr lang="en-US" dirty="0" smtClean="0"/>
              <a:t>• </a:t>
            </a:r>
            <a:r>
              <a:rPr lang="tr-TR" dirty="0" smtClean="0"/>
              <a:t>Pilot uçmayı C-182’de öğreniyor ve sonra SR-22’ye geçiş yapıyor. Ona sadece rakamları mı öğretirsiniz, yoksa balistik paraşütü nasıl ve ne zaman kullanacağını STE’ye dahil eder misiniz?</a:t>
            </a:r>
            <a:endParaRPr lang="tr-TR" dirty="0"/>
          </a:p>
        </p:txBody>
      </p:sp>
      <p:sp>
        <p:nvSpPr>
          <p:cNvPr id="9" name="Metin kutusu 8"/>
          <p:cNvSpPr txBox="1"/>
          <p:nvPr/>
        </p:nvSpPr>
        <p:spPr>
          <a:xfrm>
            <a:off x="323528" y="980728"/>
            <a:ext cx="5106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/>
              <a:t>Neden Senaryo Tabanlı Eğitim (STE) Kullanılmalıdır?</a:t>
            </a:r>
            <a:endParaRPr lang="tr-TR" b="1" i="1" dirty="0"/>
          </a:p>
        </p:txBody>
      </p:sp>
      <p:pic>
        <p:nvPicPr>
          <p:cNvPr id="15362" name="Picture 2" descr="https://i1.wp.com/www.sunsavunma.net/wp-content/uploads/2019/11/dinamik-yuvarlanma.jpg?resize=640%2C359&amp;ssl=1"/>
          <p:cNvPicPr>
            <a:picLocks noChangeAspect="1" noChangeArrowheads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323528" y="4653136"/>
            <a:ext cx="2952328" cy="1656071"/>
          </a:xfrm>
          <a:prstGeom prst="rect">
            <a:avLst/>
          </a:prstGeom>
          <a:noFill/>
        </p:spPr>
      </p:pic>
      <p:sp>
        <p:nvSpPr>
          <p:cNvPr id="10" name="9 Dikdörtgen"/>
          <p:cNvSpPr/>
          <p:nvPr/>
        </p:nvSpPr>
        <p:spPr>
          <a:xfrm>
            <a:off x="4392488" y="4931876"/>
            <a:ext cx="3707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tr-TR" b="1" i="1" dirty="0" smtClean="0">
                <a:solidFill>
                  <a:srgbClr val="002060"/>
                </a:solidFill>
              </a:rPr>
              <a:t>Helikopterlerde Dinamik Devrilme</a:t>
            </a:r>
            <a:endParaRPr lang="tr-TR" b="1" i="1" dirty="0">
              <a:solidFill>
                <a:srgbClr val="002060"/>
              </a:solidFill>
            </a:endParaRPr>
          </a:p>
        </p:txBody>
      </p:sp>
      <p:sp>
        <p:nvSpPr>
          <p:cNvPr id="11" name="10 Dikdörtgen"/>
          <p:cNvSpPr/>
          <p:nvPr/>
        </p:nvSpPr>
        <p:spPr>
          <a:xfrm>
            <a:off x="4032448" y="559098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smtClean="0">
                <a:hlinkClick r:id="rId5"/>
              </a:rPr>
              <a:t>https://www.sunsavunma.net/helikopterlerde-dinamik-devrilme/</a:t>
            </a:r>
            <a:endParaRPr lang="tr-TR" dirty="0"/>
          </a:p>
        </p:txBody>
      </p:sp>
      <p:sp>
        <p:nvSpPr>
          <p:cNvPr id="12" name="1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3F3B6-5401-4D41-8EF9-FAED08D914B8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13" name="1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40040484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7885345" y="6372036"/>
            <a:ext cx="1007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i="1" dirty="0" smtClean="0">
                <a:solidFill>
                  <a:srgbClr val="002060"/>
                </a:solidFill>
              </a:rPr>
              <a:t>Ercan CANER</a:t>
            </a:r>
            <a:endParaRPr lang="tr-TR" sz="1200" b="1" i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0777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771016" y="251356"/>
            <a:ext cx="324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SENARYO TABANLI EĞİTİM</a:t>
            </a:r>
            <a:endParaRPr lang="tr-TR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018" y="128242"/>
            <a:ext cx="636462" cy="63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323528" y="1340768"/>
            <a:ext cx="5886400" cy="3373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STE’nin kazandıracağı yetenekler: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tr-TR" dirty="0" smtClean="0"/>
              <a:t>Yeni hava aracı, coğrafya ve hava sahasının tanımlanması ve analiz edilmesi.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tr-TR" dirty="0" smtClean="0"/>
              <a:t>Mevcut uçuş için alternatifler geliştirebilme ve en uygun alternatifi seçebilmek.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tr-TR" dirty="0" smtClean="0"/>
              <a:t>Uçuş esnasında; hava sahası, hava durumu, hava aracının kontrolü, seyrüsefer ve iletişimi sürdürürken karar seçeneklerini değerlendirmek.</a:t>
            </a:r>
            <a:endParaRPr lang="tr-TR" dirty="0"/>
          </a:p>
        </p:txBody>
      </p:sp>
      <p:sp>
        <p:nvSpPr>
          <p:cNvPr id="8" name="Metin kutusu 7"/>
          <p:cNvSpPr txBox="1"/>
          <p:nvPr/>
        </p:nvSpPr>
        <p:spPr>
          <a:xfrm>
            <a:off x="323528" y="980728"/>
            <a:ext cx="5106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/>
              <a:t>Neden Senaryo Tabanlı Eğitim (STE) Kullanılmalıdır?</a:t>
            </a:r>
            <a:endParaRPr lang="tr-TR" b="1" i="1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412776"/>
            <a:ext cx="2251297" cy="2356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11 Grup"/>
          <p:cNvGrpSpPr/>
          <p:nvPr/>
        </p:nvGrpSpPr>
        <p:grpSpPr>
          <a:xfrm>
            <a:off x="323528" y="4797152"/>
            <a:ext cx="5598368" cy="1800200"/>
            <a:chOff x="323528" y="4941168"/>
            <a:chExt cx="5598368" cy="1800200"/>
          </a:xfrm>
        </p:grpSpPr>
        <p:pic>
          <p:nvPicPr>
            <p:cNvPr id="14338" name="Picture 2" descr="https://i0.wp.com/sunsavunma.net/wp-content/uploads/2017/11/Pal-Stol-Rotor.jpg?resize=640%2C167&amp;ssl=1"/>
            <p:cNvPicPr>
              <a:picLocks noChangeAspect="1" noChangeArrowheads="1"/>
            </p:cNvPicPr>
            <p:nvPr/>
          </p:nvPicPr>
          <p:blipFill>
            <a:blip r:embed="rId6" cstate="print">
              <a:grayscl/>
            </a:blip>
            <a:srcRect/>
            <a:stretch>
              <a:fillRect/>
            </a:stretch>
          </p:blipFill>
          <p:spPr bwMode="auto">
            <a:xfrm>
              <a:off x="323528" y="4941168"/>
              <a:ext cx="5519176" cy="1440160"/>
            </a:xfrm>
            <a:prstGeom prst="rect">
              <a:avLst/>
            </a:prstGeom>
            <a:noFill/>
          </p:spPr>
        </p:pic>
        <p:sp>
          <p:nvSpPr>
            <p:cNvPr id="11" name="10 Dikdörtgen"/>
            <p:cNvSpPr/>
            <p:nvPr/>
          </p:nvSpPr>
          <p:spPr>
            <a:xfrm>
              <a:off x="323528" y="6372036"/>
              <a:ext cx="559836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"/>
              <a:r>
                <a:rPr lang="tr-TR" b="1" i="1" dirty="0" smtClean="0">
                  <a:solidFill>
                    <a:srgbClr val="002060"/>
                  </a:solidFill>
                </a:rPr>
                <a:t>Ana Rotor ve Kuyruk Rotor Türbülansları ve Güçlü Çöküş</a:t>
              </a:r>
              <a:endParaRPr lang="tr-TR" b="1" i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13" name="12 Dikdörtgen"/>
          <p:cNvSpPr/>
          <p:nvPr/>
        </p:nvSpPr>
        <p:spPr>
          <a:xfrm>
            <a:off x="6048672" y="5169966"/>
            <a:ext cx="29158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>
                <a:hlinkClick r:id="rId7"/>
              </a:rPr>
              <a:t>https://www.sunsavunma.net/ana-rotor-kuyruk-rotor-turbulanslari-guclu-cokus/</a:t>
            </a:r>
            <a:endParaRPr lang="tr-TR" dirty="0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7C61F-EEFD-4430-8F66-60B01AEAF0C3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15" name="1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4273712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7885345" y="6372036"/>
            <a:ext cx="1007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i="1" dirty="0" smtClean="0">
                <a:solidFill>
                  <a:srgbClr val="002060"/>
                </a:solidFill>
              </a:rPr>
              <a:t>Ercan CANER</a:t>
            </a:r>
            <a:endParaRPr lang="tr-TR" sz="1200" b="1" i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0777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771016" y="251356"/>
            <a:ext cx="324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SENARYO TABANLI EĞİTİM</a:t>
            </a:r>
            <a:endParaRPr lang="tr-TR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018" y="128242"/>
            <a:ext cx="636462" cy="63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836712"/>
            <a:ext cx="8856983" cy="5535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ikdörtgen 6"/>
          <p:cNvSpPr/>
          <p:nvPr/>
        </p:nvSpPr>
        <p:spPr>
          <a:xfrm>
            <a:off x="3635896" y="2060848"/>
            <a:ext cx="51845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chemeClr val="bg1"/>
                </a:solidFill>
              </a:rPr>
              <a:t>• </a:t>
            </a:r>
            <a:r>
              <a:rPr lang="tr-TR" dirty="0" smtClean="0">
                <a:solidFill>
                  <a:schemeClr val="bg1"/>
                </a:solidFill>
              </a:rPr>
              <a:t>TE farklı bir yaklaşım gerektirmektedir. Pilotlar alışık olmadıkları bu yeni sistemden başlangıçta rahatsızlık duyabilir ve bu  rahatsızlık uzun sürebilir. FAKAT</a:t>
            </a:r>
            <a:r>
              <a:rPr lang="en-US" dirty="0" smtClean="0">
                <a:solidFill>
                  <a:schemeClr val="bg1"/>
                </a:solidFill>
              </a:rPr>
              <a:t>: </a:t>
            </a:r>
            <a:endParaRPr lang="tr-TR" dirty="0" smtClean="0">
              <a:solidFill>
                <a:schemeClr val="bg1"/>
              </a:solidFill>
            </a:endParaRPr>
          </a:p>
          <a:p>
            <a:pPr algn="just"/>
            <a:r>
              <a:rPr lang="en-US" dirty="0" smtClean="0">
                <a:solidFill>
                  <a:schemeClr val="bg1"/>
                </a:solidFill>
              </a:rPr>
              <a:t>• </a:t>
            </a:r>
            <a:r>
              <a:rPr lang="tr-TR" dirty="0" smtClean="0">
                <a:solidFill>
                  <a:schemeClr val="bg1"/>
                </a:solidFill>
              </a:rPr>
              <a:t>Alınacak sonuçlar harcanan emeğin karşılığını çok iyi verecektir.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tr-TR" dirty="0" smtClean="0">
              <a:solidFill>
                <a:schemeClr val="bg1"/>
              </a:solidFill>
            </a:endParaRPr>
          </a:p>
          <a:p>
            <a:pPr algn="just"/>
            <a:r>
              <a:rPr lang="en-US" dirty="0" smtClean="0">
                <a:solidFill>
                  <a:schemeClr val="bg1"/>
                </a:solidFill>
              </a:rPr>
              <a:t>• S</a:t>
            </a:r>
            <a:r>
              <a:rPr lang="tr-TR" dirty="0" smtClean="0">
                <a:solidFill>
                  <a:schemeClr val="bg1"/>
                </a:solidFill>
              </a:rPr>
              <a:t>TE, hem öğretmen/kontrol pilotları, hem de pilot adayları için eğitimi çok daha çekici ve ilginç hale getirecektir.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4097625" y="1331476"/>
            <a:ext cx="37147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i="1" dirty="0" smtClean="0">
                <a:solidFill>
                  <a:schemeClr val="bg1"/>
                </a:solidFill>
              </a:rPr>
              <a:t>Senaryo Tabanlı Eğitim Nasıl  Yapılır?</a:t>
            </a:r>
            <a:endParaRPr lang="tr-TR" b="1" i="1" dirty="0">
              <a:solidFill>
                <a:schemeClr val="bg1"/>
              </a:solidFill>
            </a:endParaRPr>
          </a:p>
        </p:txBody>
      </p:sp>
      <p:pic>
        <p:nvPicPr>
          <p:cNvPr id="13314" name="Picture 2" descr="https://i0.wp.com/sunsavunma.net/wp-content/uploads/2018/07/pilot-yorgunlu%C4%9Fu.jpg?resize=640%2C545&amp;ssl=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08304" y="4941168"/>
            <a:ext cx="1599303" cy="1361907"/>
          </a:xfrm>
          <a:prstGeom prst="rect">
            <a:avLst/>
          </a:prstGeom>
          <a:noFill/>
        </p:spPr>
      </p:pic>
      <p:sp>
        <p:nvSpPr>
          <p:cNvPr id="10" name="9 Dikdörtgen"/>
          <p:cNvSpPr/>
          <p:nvPr/>
        </p:nvSpPr>
        <p:spPr>
          <a:xfrm>
            <a:off x="4570245" y="5219908"/>
            <a:ext cx="2666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tr-TR" b="1" i="1" dirty="0" smtClean="0">
                <a:solidFill>
                  <a:schemeClr val="bg1">
                    <a:lumMod val="85000"/>
                  </a:schemeClr>
                </a:solidFill>
              </a:rPr>
              <a:t>Pilot Yorgunluğu Problemi</a:t>
            </a:r>
            <a:endParaRPr lang="tr-TR" b="1" i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10 Dikdörtgen"/>
          <p:cNvSpPr/>
          <p:nvPr/>
        </p:nvSpPr>
        <p:spPr>
          <a:xfrm>
            <a:off x="1475656" y="5651956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>
                <a:solidFill>
                  <a:srgbClr val="FFC000"/>
                </a:solidFill>
                <a:hlinkClick r:id="rId6"/>
              </a:rPr>
              <a:t>https://www.sunsavunma.net/pilot-yorgunlugu-problemi/</a:t>
            </a:r>
            <a:endParaRPr lang="tr-TR" dirty="0">
              <a:solidFill>
                <a:srgbClr val="FFC000"/>
              </a:solidFill>
            </a:endParaRPr>
          </a:p>
        </p:txBody>
      </p:sp>
      <p:sp>
        <p:nvSpPr>
          <p:cNvPr id="12" name="1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42088-6D36-4745-973C-FAA628FEF985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13" name="1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5515220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7885345" y="6372036"/>
            <a:ext cx="1007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i="1" dirty="0" smtClean="0">
                <a:solidFill>
                  <a:srgbClr val="002060"/>
                </a:solidFill>
              </a:rPr>
              <a:t>Ercan CANER</a:t>
            </a:r>
            <a:endParaRPr lang="tr-TR" sz="1200" b="1" i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0777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771016" y="251356"/>
            <a:ext cx="324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SENARYO TABANLI EĞİTİM</a:t>
            </a:r>
            <a:endParaRPr lang="tr-TR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018" y="128242"/>
            <a:ext cx="636462" cy="63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611560" y="1124744"/>
            <a:ext cx="3646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i="1" dirty="0" smtClean="0"/>
              <a:t>Senaryo Tabanlı Eğitim Nasıl Yapılır?</a:t>
            </a:r>
            <a:endParaRPr lang="tr-TR" b="1" i="1" dirty="0"/>
          </a:p>
        </p:txBody>
      </p:sp>
      <p:sp>
        <p:nvSpPr>
          <p:cNvPr id="5" name="Dikdörtgen 4"/>
          <p:cNvSpPr/>
          <p:nvPr/>
        </p:nvSpPr>
        <p:spPr>
          <a:xfrm>
            <a:off x="539553" y="1772816"/>
            <a:ext cx="8136904" cy="2126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 smtClean="0"/>
              <a:t>STE ile geleneksel eğitim arasındaki temel farklar:</a:t>
            </a:r>
            <a:r>
              <a:rPr lang="en-US" dirty="0" smtClean="0"/>
              <a:t> </a:t>
            </a:r>
            <a:endParaRPr lang="tr-TR" dirty="0" smtClean="0"/>
          </a:p>
          <a:p>
            <a:pPr>
              <a:lnSpc>
                <a:spcPct val="150000"/>
              </a:lnSpc>
            </a:pPr>
            <a:r>
              <a:rPr lang="tr-TR" dirty="0" smtClean="0"/>
              <a:t>     </a:t>
            </a:r>
            <a:r>
              <a:rPr lang="en-US" dirty="0" smtClean="0"/>
              <a:t>•</a:t>
            </a:r>
            <a:r>
              <a:rPr lang="tr-TR" dirty="0" smtClean="0"/>
              <a:t>Daha kapsamlı ve ayrıntılı ders planları hazırlanır.</a:t>
            </a:r>
            <a:r>
              <a:rPr lang="en-US" dirty="0" smtClean="0"/>
              <a:t> </a:t>
            </a:r>
            <a:endParaRPr lang="tr-TR" dirty="0" smtClean="0"/>
          </a:p>
          <a:p>
            <a:pPr>
              <a:lnSpc>
                <a:spcPct val="150000"/>
              </a:lnSpc>
            </a:pPr>
            <a:r>
              <a:rPr lang="tr-TR" dirty="0" smtClean="0"/>
              <a:t>     </a:t>
            </a:r>
            <a:r>
              <a:rPr lang="en-US" dirty="0" smtClean="0"/>
              <a:t>•</a:t>
            </a:r>
            <a:r>
              <a:rPr lang="tr-TR" dirty="0" smtClean="0"/>
              <a:t>Uçuş manevraları için gerçek dünya ortam ve koşullarının oluşturulmasını sağlar.</a:t>
            </a:r>
            <a:r>
              <a:rPr lang="en-US" dirty="0" smtClean="0"/>
              <a:t> </a:t>
            </a:r>
            <a:endParaRPr lang="tr-TR" dirty="0" smtClean="0"/>
          </a:p>
          <a:p>
            <a:pPr>
              <a:lnSpc>
                <a:spcPct val="150000"/>
              </a:lnSpc>
            </a:pPr>
            <a:r>
              <a:rPr lang="tr-TR" dirty="0" smtClean="0"/>
              <a:t>     </a:t>
            </a:r>
            <a:r>
              <a:rPr lang="en-US" dirty="0" smtClean="0"/>
              <a:t>•</a:t>
            </a:r>
            <a:r>
              <a:rPr lang="tr-TR" dirty="0" smtClean="0"/>
              <a:t>Eğitim esnasında karar verme için fırsatlar sağlar.</a:t>
            </a:r>
            <a:r>
              <a:rPr lang="en-US" dirty="0" smtClean="0"/>
              <a:t> </a:t>
            </a:r>
            <a:endParaRPr lang="tr-TR" dirty="0" smtClean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 smtClean="0"/>
              <a:t>Hedefler ve eğitimin yerine getirilmesi standartlarını öne çıkarır.</a:t>
            </a:r>
            <a:endParaRPr lang="tr-TR" dirty="0"/>
          </a:p>
        </p:txBody>
      </p:sp>
      <p:sp>
        <p:nvSpPr>
          <p:cNvPr id="6" name="Dikdörtgen 5"/>
          <p:cNvSpPr/>
          <p:nvPr/>
        </p:nvSpPr>
        <p:spPr>
          <a:xfrm>
            <a:off x="4621102" y="4427820"/>
            <a:ext cx="32632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tr-TR" b="1" i="1" dirty="0">
                <a:solidFill>
                  <a:srgbClr val="002060"/>
                </a:solidFill>
              </a:rPr>
              <a:t>Helikopter Uçuş Karakteristikleri</a:t>
            </a:r>
          </a:p>
        </p:txBody>
      </p:sp>
      <p:sp>
        <p:nvSpPr>
          <p:cNvPr id="7" name="Dikdörtgen 6"/>
          <p:cNvSpPr/>
          <p:nvPr/>
        </p:nvSpPr>
        <p:spPr>
          <a:xfrm>
            <a:off x="4104456" y="501317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>
                <a:hlinkClick r:id="rId4"/>
              </a:rPr>
              <a:t>https://www.sunsavunma.net/helikopter-ucus-karakteristikleri</a:t>
            </a:r>
            <a:r>
              <a:rPr lang="tr-TR" dirty="0" smtClean="0">
                <a:hlinkClick r:id="rId4"/>
              </a:rPr>
              <a:t>/</a:t>
            </a:r>
            <a:endParaRPr lang="tr-TR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4307978"/>
            <a:ext cx="3313880" cy="2202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A71AF-7425-4666-8752-DBCCF222151B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12" name="1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754125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7885345" y="6372036"/>
            <a:ext cx="1007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i="1" dirty="0" smtClean="0">
                <a:solidFill>
                  <a:srgbClr val="002060"/>
                </a:solidFill>
              </a:rPr>
              <a:t>Ercan CANER</a:t>
            </a:r>
            <a:endParaRPr lang="tr-TR" sz="1200" b="1" i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0777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771016" y="251356"/>
            <a:ext cx="324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SENARYO TABANLI EĞİTİM</a:t>
            </a:r>
            <a:endParaRPr lang="tr-TR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018" y="128242"/>
            <a:ext cx="636462" cy="63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395536" y="1412776"/>
            <a:ext cx="8352928" cy="312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tr-TR" dirty="0" smtClean="0"/>
              <a:t>Öğretmen Pilotun Hazırlığı</a:t>
            </a:r>
            <a:r>
              <a:rPr lang="en-US" dirty="0" smtClean="0"/>
              <a:t>: </a:t>
            </a:r>
            <a:endParaRPr lang="tr-TR" dirty="0" smtClean="0"/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tr-TR" dirty="0" smtClean="0"/>
              <a:t>Pilotun genelde yapacağı uçuş türüne benzer gerçekçi senaryolar ve sonuçlar geliştirin</a:t>
            </a:r>
            <a:r>
              <a:rPr lang="en-US" dirty="0" smtClean="0"/>
              <a:t>: </a:t>
            </a:r>
            <a:endParaRPr lang="tr-TR" dirty="0" smtClean="0"/>
          </a:p>
          <a:p>
            <a:pPr algn="just">
              <a:spcBef>
                <a:spcPts val="600"/>
              </a:spcBef>
            </a:pPr>
            <a:r>
              <a:rPr lang="en-US" dirty="0" smtClean="0"/>
              <a:t>•</a:t>
            </a:r>
            <a:r>
              <a:rPr lang="tr-TR" dirty="0" smtClean="0"/>
              <a:t>Yakınlardaki bir havaalanına uçuş planlayın (artık eğitim sahası yok).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spcBef>
                <a:spcPts val="600"/>
              </a:spcBef>
            </a:pPr>
            <a:r>
              <a:rPr lang="en-US" dirty="0" smtClean="0"/>
              <a:t>•</a:t>
            </a:r>
            <a:r>
              <a:rPr lang="tr-TR" dirty="0" smtClean="0"/>
              <a:t>Uçuş için gerçekçi  bir neden bulun (maç, özel bakıma muhtaç bir hasta vb. gibi).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spcBef>
                <a:spcPts val="600"/>
              </a:spcBef>
            </a:pPr>
            <a:r>
              <a:rPr lang="en-US" dirty="0" smtClean="0"/>
              <a:t>•</a:t>
            </a:r>
            <a:r>
              <a:rPr lang="tr-TR" dirty="0" smtClean="0"/>
              <a:t>Öğretilecek ve yol boyunca gözden geçirilecek manevraları planlayın.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spcBef>
                <a:spcPts val="600"/>
              </a:spcBef>
            </a:pPr>
            <a:r>
              <a:rPr lang="en-US" dirty="0" smtClean="0"/>
              <a:t>•</a:t>
            </a:r>
            <a:r>
              <a:rPr lang="tr-TR" dirty="0" smtClean="0"/>
              <a:t>Zaman ve hava aracındaki teknolojinin en etkin şekilde nasıl kullanılacağını planlayın.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spcBef>
                <a:spcPts val="600"/>
              </a:spcBef>
            </a:pPr>
            <a:r>
              <a:rPr lang="en-US" dirty="0" smtClean="0"/>
              <a:t>•</a:t>
            </a:r>
            <a:r>
              <a:rPr lang="tr-TR" dirty="0" smtClean="0"/>
              <a:t>Hedefler ve başarı kriterleri ile standartları listeleyin.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spcBef>
                <a:spcPts val="600"/>
              </a:spcBef>
            </a:pPr>
            <a:r>
              <a:rPr lang="en-US" dirty="0" smtClean="0"/>
              <a:t>•</a:t>
            </a:r>
            <a:r>
              <a:rPr lang="tr-TR" dirty="0" smtClean="0"/>
              <a:t>Pilotun uçuş boyunca verdiği kararları uçuş sonrası brifingde tartışmak üzere kaydedin.</a:t>
            </a:r>
            <a:endParaRPr lang="tr-TR" dirty="0"/>
          </a:p>
        </p:txBody>
      </p:sp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4642048"/>
            <a:ext cx="1880303" cy="1739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3131840" y="5003884"/>
            <a:ext cx="4968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tr-TR" b="1" i="1" dirty="0">
                <a:solidFill>
                  <a:srgbClr val="002060"/>
                </a:solidFill>
              </a:rPr>
              <a:t>Kaybolduğunuzda Yerinizi Bulmak için Beş Yöntem</a:t>
            </a:r>
          </a:p>
        </p:txBody>
      </p:sp>
      <p:sp>
        <p:nvSpPr>
          <p:cNvPr id="7" name="Dikdörtgen 6"/>
          <p:cNvSpPr/>
          <p:nvPr/>
        </p:nvSpPr>
        <p:spPr>
          <a:xfrm>
            <a:off x="3528392" y="551897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>
                <a:hlinkClick r:id="rId6"/>
              </a:rPr>
              <a:t>https://www.sunsavunma.net/kayboldugunuzda-yerinizi-bulmak-icin-bes-yontem</a:t>
            </a:r>
            <a:r>
              <a:rPr lang="tr-TR" dirty="0" smtClean="0">
                <a:hlinkClick r:id="rId6"/>
              </a:rPr>
              <a:t>/</a:t>
            </a:r>
            <a:endParaRPr lang="tr-TR" dirty="0"/>
          </a:p>
        </p:txBody>
      </p:sp>
      <p:sp>
        <p:nvSpPr>
          <p:cNvPr id="11" name="Dikdörtgen 10"/>
          <p:cNvSpPr/>
          <p:nvPr/>
        </p:nvSpPr>
        <p:spPr>
          <a:xfrm>
            <a:off x="467544" y="980728"/>
            <a:ext cx="3646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i="1" dirty="0" smtClean="0"/>
              <a:t>Senaryo Tabanlı Eğitim Nasıl Yapılır?</a:t>
            </a:r>
            <a:endParaRPr lang="tr-TR" b="1" i="1" dirty="0"/>
          </a:p>
        </p:txBody>
      </p:sp>
      <p:sp>
        <p:nvSpPr>
          <p:cNvPr id="12" name="1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3A400-7A72-4BA5-8366-38D308529D71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13" name="1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9817164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7885345" y="6372036"/>
            <a:ext cx="1007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i="1" dirty="0" smtClean="0">
                <a:solidFill>
                  <a:srgbClr val="002060"/>
                </a:solidFill>
              </a:rPr>
              <a:t>Ercan CANER</a:t>
            </a:r>
            <a:endParaRPr lang="tr-TR" sz="1200" b="1" i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0777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771016" y="251356"/>
            <a:ext cx="324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SENARYO TABANLI EĞİTİM</a:t>
            </a:r>
            <a:endParaRPr lang="tr-TR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018" y="128242"/>
            <a:ext cx="636462" cy="63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179512" y="1412776"/>
            <a:ext cx="489654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tr-TR" dirty="0" smtClean="0"/>
              <a:t>Uçuş Öncesi Faaliyetler</a:t>
            </a:r>
            <a:r>
              <a:rPr lang="en-US" dirty="0" smtClean="0"/>
              <a:t>: </a:t>
            </a:r>
            <a:endParaRPr lang="tr-TR" dirty="0" smtClean="0"/>
          </a:p>
          <a:p>
            <a:r>
              <a:rPr lang="tr-TR" dirty="0" smtClean="0"/>
              <a:t>     </a:t>
            </a:r>
            <a:r>
              <a:rPr lang="en-US" dirty="0" smtClean="0"/>
              <a:t>•</a:t>
            </a:r>
            <a:r>
              <a:rPr lang="tr-TR" dirty="0" smtClean="0"/>
              <a:t>Verdiğiniz ev ödevlerini gözden geçirin.</a:t>
            </a:r>
            <a:r>
              <a:rPr lang="en-US" dirty="0" smtClean="0"/>
              <a:t> </a:t>
            </a:r>
            <a:endParaRPr lang="tr-TR" dirty="0" smtClean="0"/>
          </a:p>
          <a:p>
            <a:r>
              <a:rPr lang="tr-TR" dirty="0" smtClean="0"/>
              <a:t>     </a:t>
            </a:r>
            <a:r>
              <a:rPr lang="en-US" dirty="0" smtClean="0"/>
              <a:t>•</a:t>
            </a:r>
            <a:r>
              <a:rPr lang="tr-TR" dirty="0" smtClean="0"/>
              <a:t>Bütün uçuşu gözden geçirin.</a:t>
            </a:r>
            <a:r>
              <a:rPr lang="en-US" dirty="0" smtClean="0"/>
              <a:t> </a:t>
            </a:r>
            <a:endParaRPr lang="tr-TR" dirty="0" smtClean="0"/>
          </a:p>
          <a:p>
            <a:r>
              <a:rPr lang="tr-TR" dirty="0" smtClean="0"/>
              <a:t>     </a:t>
            </a:r>
            <a:r>
              <a:rPr lang="en-US" dirty="0" smtClean="0"/>
              <a:t>•</a:t>
            </a:r>
            <a:r>
              <a:rPr lang="tr-TR" dirty="0" smtClean="0"/>
              <a:t>Hedefler ve başarı standartlarını tartışın.</a:t>
            </a:r>
            <a:r>
              <a:rPr lang="en-US" dirty="0" smtClean="0"/>
              <a:t>  </a:t>
            </a:r>
            <a:endParaRPr lang="tr-TR" dirty="0" smtClean="0"/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Sorular sorun</a:t>
            </a:r>
            <a:r>
              <a:rPr lang="en-US" dirty="0" smtClean="0"/>
              <a:t>: </a:t>
            </a:r>
            <a:endParaRPr lang="tr-TR" dirty="0" smtClean="0"/>
          </a:p>
          <a:p>
            <a:r>
              <a:rPr lang="tr-TR" dirty="0" smtClean="0"/>
              <a:t>     </a:t>
            </a:r>
            <a:r>
              <a:rPr lang="en-US" dirty="0" smtClean="0"/>
              <a:t>•</a:t>
            </a:r>
            <a:r>
              <a:rPr lang="tr-TR" dirty="0" smtClean="0"/>
              <a:t>Oraya nasıl gideceksin?</a:t>
            </a:r>
            <a:r>
              <a:rPr lang="en-US" dirty="0" smtClean="0"/>
              <a:t> </a:t>
            </a:r>
            <a:endParaRPr lang="tr-TR" dirty="0" smtClean="0"/>
          </a:p>
          <a:p>
            <a:r>
              <a:rPr lang="tr-TR" dirty="0" smtClean="0"/>
              <a:t>     </a:t>
            </a:r>
            <a:r>
              <a:rPr lang="en-US" dirty="0" smtClean="0"/>
              <a:t>•</a:t>
            </a:r>
            <a:r>
              <a:rPr lang="tr-TR" dirty="0" smtClean="0"/>
              <a:t>Hangi bilgi ve donanıma ihtiyacın var?</a:t>
            </a:r>
            <a:r>
              <a:rPr lang="en-US" dirty="0" smtClean="0"/>
              <a:t> </a:t>
            </a:r>
            <a:endParaRPr lang="tr-TR" dirty="0" smtClean="0"/>
          </a:p>
          <a:p>
            <a:r>
              <a:rPr lang="tr-TR" dirty="0" smtClean="0"/>
              <a:t>     </a:t>
            </a:r>
            <a:r>
              <a:rPr lang="en-US" dirty="0" smtClean="0"/>
              <a:t>•</a:t>
            </a:r>
            <a:r>
              <a:rPr lang="tr-TR" dirty="0" smtClean="0"/>
              <a:t>Hangi tehlikeleri dikkate almalısın?</a:t>
            </a:r>
            <a:r>
              <a:rPr lang="en-US" dirty="0" smtClean="0"/>
              <a:t> </a:t>
            </a:r>
            <a:endParaRPr lang="tr-TR" dirty="0" smtClean="0"/>
          </a:p>
          <a:p>
            <a:r>
              <a:rPr lang="tr-TR" dirty="0" smtClean="0"/>
              <a:t>     </a:t>
            </a:r>
            <a:r>
              <a:rPr lang="en-US" dirty="0" smtClean="0"/>
              <a:t>•</a:t>
            </a:r>
            <a:r>
              <a:rPr lang="tr-TR" dirty="0" smtClean="0"/>
              <a:t>Pilotun soruları veya endişelerini irdeleyin.</a:t>
            </a:r>
            <a:endParaRPr lang="tr-TR" dirty="0"/>
          </a:p>
        </p:txBody>
      </p:sp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628800"/>
            <a:ext cx="3723762" cy="2476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Dikdörtgen 8"/>
          <p:cNvSpPr/>
          <p:nvPr/>
        </p:nvSpPr>
        <p:spPr>
          <a:xfrm>
            <a:off x="395536" y="908720"/>
            <a:ext cx="3646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i="1" dirty="0" smtClean="0"/>
              <a:t>Senaryo Tabanlı Eğitim Nasıl Yapılır?</a:t>
            </a:r>
            <a:endParaRPr lang="tr-TR" b="1" i="1" dirty="0"/>
          </a:p>
        </p:txBody>
      </p:sp>
      <p:pic>
        <p:nvPicPr>
          <p:cNvPr id="10244" name="Picture 4" descr="https://i0.wp.com/sunsavunma.net/wp-content/uploads/2018/12/helikopter-kazas%C4%B1-dokuz-ki%C5%9Fi-hayat%C4%B1n%C4%B1-kaybetti-1.jpg?resize=640%2C425&amp;ssl=1"/>
          <p:cNvPicPr>
            <a:picLocks noChangeAspect="1" noChangeArrowheads="1"/>
          </p:cNvPicPr>
          <p:nvPr/>
        </p:nvPicPr>
        <p:blipFill>
          <a:blip r:embed="rId6" cstate="print">
            <a:grayscl/>
          </a:blip>
          <a:srcRect/>
          <a:stretch>
            <a:fillRect/>
          </a:stretch>
        </p:blipFill>
        <p:spPr bwMode="auto">
          <a:xfrm>
            <a:off x="467544" y="4414611"/>
            <a:ext cx="3024336" cy="2008348"/>
          </a:xfrm>
          <a:prstGeom prst="rect">
            <a:avLst/>
          </a:prstGeom>
          <a:noFill/>
        </p:spPr>
      </p:pic>
      <p:sp>
        <p:nvSpPr>
          <p:cNvPr id="11" name="10 Dikdörtgen"/>
          <p:cNvSpPr/>
          <p:nvPr/>
        </p:nvSpPr>
        <p:spPr>
          <a:xfrm>
            <a:off x="4090831" y="4931876"/>
            <a:ext cx="39375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tr-TR" b="1" i="1" dirty="0" smtClean="0">
                <a:solidFill>
                  <a:srgbClr val="002060"/>
                </a:solidFill>
              </a:rPr>
              <a:t>Ana Rotor Pallerinde Sıkışma Fenomeni</a:t>
            </a:r>
            <a:endParaRPr lang="tr-TR" b="1" i="1" dirty="0">
              <a:solidFill>
                <a:srgbClr val="002060"/>
              </a:solidFill>
            </a:endParaRPr>
          </a:p>
        </p:txBody>
      </p:sp>
      <p:sp>
        <p:nvSpPr>
          <p:cNvPr id="12" name="11 Dikdörtgen"/>
          <p:cNvSpPr/>
          <p:nvPr/>
        </p:nvSpPr>
        <p:spPr>
          <a:xfrm>
            <a:off x="4032448" y="544696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smtClean="0">
                <a:hlinkClick r:id="rId7"/>
              </a:rPr>
              <a:t>https://www.sunsavunma.net/ana-rotor-pallerinde-sikisma-fenomeni/</a:t>
            </a:r>
            <a:endParaRPr lang="tr-TR" dirty="0"/>
          </a:p>
        </p:txBody>
      </p:sp>
      <p:sp>
        <p:nvSpPr>
          <p:cNvPr id="13" name="1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79D22-418C-44A3-99E6-B0CAA8572FAD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14" name="1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7504341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7885345" y="6372036"/>
            <a:ext cx="1007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i="1" dirty="0" smtClean="0">
                <a:solidFill>
                  <a:srgbClr val="002060"/>
                </a:solidFill>
              </a:rPr>
              <a:t>Ercan CANER</a:t>
            </a:r>
            <a:endParaRPr lang="tr-TR" sz="1200" b="1" i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0777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771016" y="251356"/>
            <a:ext cx="324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SENARYO TABANLI EĞİTİM</a:t>
            </a:r>
            <a:endParaRPr lang="tr-TR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018" y="128242"/>
            <a:ext cx="636462" cy="63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467544" y="1901731"/>
            <a:ext cx="82089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 smtClean="0"/>
              <a:t>ÖNEMLİ</a:t>
            </a:r>
            <a:r>
              <a:rPr lang="en-US" dirty="0" smtClean="0"/>
              <a:t>: </a:t>
            </a:r>
            <a:r>
              <a:rPr lang="tr-TR" dirty="0" smtClean="0"/>
              <a:t>Bırakın kararları pilot versin!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buFont typeface="Wingdings" pitchFamily="2" charset="2"/>
              <a:buChar char="Ø"/>
            </a:pPr>
            <a:r>
              <a:rPr lang="tr-TR" dirty="0" smtClean="0"/>
              <a:t>Örneğin</a:t>
            </a:r>
            <a:r>
              <a:rPr lang="en-US" dirty="0" smtClean="0"/>
              <a:t>: “</a:t>
            </a:r>
            <a:r>
              <a:rPr lang="tr-TR" dirty="0" smtClean="0"/>
              <a:t>Hangi irtifayı seçtin</a:t>
            </a:r>
            <a:r>
              <a:rPr lang="en-US" dirty="0" smtClean="0"/>
              <a:t>? </a:t>
            </a:r>
            <a:r>
              <a:rPr lang="tr-TR" dirty="0" smtClean="0"/>
              <a:t>Nasıl karar verdin</a:t>
            </a:r>
            <a:r>
              <a:rPr lang="en-US" dirty="0" smtClean="0"/>
              <a:t>? </a:t>
            </a:r>
            <a:r>
              <a:rPr lang="tr-TR" dirty="0" smtClean="0"/>
              <a:t>Daha yüksek irtifaya çıkabilir miyiz</a:t>
            </a:r>
            <a:r>
              <a:rPr lang="en-US" dirty="0" smtClean="0"/>
              <a:t>? </a:t>
            </a:r>
            <a:r>
              <a:rPr lang="tr-TR" dirty="0" smtClean="0"/>
              <a:t>Daha alçak bir irtifada uçabilir miyiz</a:t>
            </a:r>
            <a:r>
              <a:rPr lang="en-US" dirty="0" smtClean="0"/>
              <a:t>? </a:t>
            </a:r>
            <a:endParaRPr lang="tr-TR" dirty="0" smtClean="0"/>
          </a:p>
          <a:p>
            <a:pPr algn="just">
              <a:buFont typeface="Wingdings" pitchFamily="2" charset="2"/>
              <a:buChar char="Ø"/>
            </a:pPr>
            <a:r>
              <a:rPr lang="tr-TR" dirty="0" smtClean="0"/>
              <a:t>Pilot uygun bir seçim yapmak maksadıyla gerekli bütün araçlar ve kaynakları kullandı mı?</a:t>
            </a:r>
            <a:r>
              <a:rPr lang="en-US" dirty="0" smtClean="0"/>
              <a:t> </a:t>
            </a:r>
            <a:endParaRPr lang="tr-TR" dirty="0" smtClean="0"/>
          </a:p>
          <a:p>
            <a:pPr algn="just"/>
            <a:r>
              <a:rPr lang="tr-TR" dirty="0" smtClean="0"/>
              <a:t>     </a:t>
            </a:r>
            <a:r>
              <a:rPr lang="en-US" dirty="0" smtClean="0"/>
              <a:t>•</a:t>
            </a:r>
            <a:r>
              <a:rPr lang="tr-TR" dirty="0" smtClean="0"/>
              <a:t>Güncel hava durumu.</a:t>
            </a:r>
            <a:r>
              <a:rPr lang="en-US" dirty="0" smtClean="0"/>
              <a:t> </a:t>
            </a:r>
            <a:endParaRPr lang="tr-TR" dirty="0" smtClean="0"/>
          </a:p>
          <a:p>
            <a:pPr algn="just"/>
            <a:r>
              <a:rPr lang="tr-TR" dirty="0" smtClean="0"/>
              <a:t>     </a:t>
            </a:r>
            <a:r>
              <a:rPr lang="en-US" dirty="0" smtClean="0"/>
              <a:t>•</a:t>
            </a:r>
            <a:r>
              <a:rPr lang="tr-TR" dirty="0" smtClean="0"/>
              <a:t>Arazi hakkında farkındalık.</a:t>
            </a:r>
            <a:r>
              <a:rPr lang="en-US" dirty="0" smtClean="0"/>
              <a:t> </a:t>
            </a:r>
            <a:endParaRPr lang="tr-TR" dirty="0" smtClean="0"/>
          </a:p>
          <a:p>
            <a:pPr algn="just"/>
            <a:r>
              <a:rPr lang="tr-TR" dirty="0" smtClean="0"/>
              <a:t>     </a:t>
            </a:r>
            <a:r>
              <a:rPr lang="en-US" dirty="0" smtClean="0"/>
              <a:t>•</a:t>
            </a:r>
            <a:r>
              <a:rPr lang="tr-TR" dirty="0" smtClean="0"/>
              <a:t>Havacılık Düzenlemeleri (VFR bulut mesafesi, hava sahası kısıtlamaları).</a:t>
            </a:r>
            <a:endParaRPr lang="tr-TR" dirty="0"/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406" y="4663578"/>
            <a:ext cx="3301823" cy="184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ikdörtgen 5"/>
          <p:cNvSpPr/>
          <p:nvPr/>
        </p:nvSpPr>
        <p:spPr>
          <a:xfrm>
            <a:off x="4360077" y="4859868"/>
            <a:ext cx="3956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tr-TR" b="1" i="1" dirty="0">
                <a:solidFill>
                  <a:srgbClr val="002060"/>
                </a:solidFill>
              </a:rPr>
              <a:t>Helikopter Uçuşlarında Sekiz Altın Kural</a:t>
            </a:r>
          </a:p>
        </p:txBody>
      </p:sp>
      <p:sp>
        <p:nvSpPr>
          <p:cNvPr id="8" name="Dikdörtgen 7"/>
          <p:cNvSpPr/>
          <p:nvPr/>
        </p:nvSpPr>
        <p:spPr>
          <a:xfrm>
            <a:off x="4104456" y="544696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>
                <a:hlinkClick r:id="rId6"/>
              </a:rPr>
              <a:t>https://www.sunsavunma.net/helikopter-ucuslarinda-sekiz-altin-kural</a:t>
            </a:r>
            <a:r>
              <a:rPr lang="tr-TR" dirty="0" smtClean="0">
                <a:hlinkClick r:id="rId6"/>
              </a:rPr>
              <a:t>/</a:t>
            </a:r>
            <a:endParaRPr lang="tr-TR" dirty="0"/>
          </a:p>
        </p:txBody>
      </p:sp>
      <p:sp>
        <p:nvSpPr>
          <p:cNvPr id="12" name="Dikdörtgen 8"/>
          <p:cNvSpPr/>
          <p:nvPr/>
        </p:nvSpPr>
        <p:spPr>
          <a:xfrm>
            <a:off x="395536" y="980728"/>
            <a:ext cx="3646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i="1" dirty="0" smtClean="0"/>
              <a:t>Senaryo Tabanlı Eğitim Nasıl Yapılır?</a:t>
            </a:r>
            <a:endParaRPr lang="tr-TR" b="1" i="1" dirty="0"/>
          </a:p>
        </p:txBody>
      </p:sp>
      <p:sp>
        <p:nvSpPr>
          <p:cNvPr id="13" name="Dikdörtgen 3"/>
          <p:cNvSpPr/>
          <p:nvPr/>
        </p:nvSpPr>
        <p:spPr>
          <a:xfrm>
            <a:off x="467544" y="1412776"/>
            <a:ext cx="20665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/>
              <a:t>Uçuş Öncesi Hazırlık</a:t>
            </a:r>
            <a:endParaRPr lang="tr-TR" dirty="0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7D20-E4A1-4CB4-AB5D-8EA61F3EEAE4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15" name="1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4122618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7885345" y="6372036"/>
            <a:ext cx="1007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i="1" dirty="0" smtClean="0">
                <a:solidFill>
                  <a:srgbClr val="002060"/>
                </a:solidFill>
              </a:rPr>
              <a:t>Ercan CANER</a:t>
            </a:r>
            <a:endParaRPr lang="tr-TR" sz="1200" b="1" i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0777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771016" y="251356"/>
            <a:ext cx="324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SENARYO TABANLI EĞİTİM</a:t>
            </a:r>
            <a:endParaRPr lang="tr-TR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018" y="128242"/>
            <a:ext cx="636462" cy="63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395536" y="1484784"/>
            <a:ext cx="20665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/>
              <a:t>Uçuş Öncesi Hazırlık</a:t>
            </a:r>
            <a:endParaRPr lang="tr-TR" dirty="0"/>
          </a:p>
        </p:txBody>
      </p:sp>
      <p:sp>
        <p:nvSpPr>
          <p:cNvPr id="5" name="Dikdörtgen 4"/>
          <p:cNvSpPr/>
          <p:nvPr/>
        </p:nvSpPr>
        <p:spPr>
          <a:xfrm>
            <a:off x="395536" y="1844824"/>
            <a:ext cx="8496944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Risk </a:t>
            </a:r>
            <a:r>
              <a:rPr lang="tr-TR" dirty="0" smtClean="0"/>
              <a:t>Yönetimi</a:t>
            </a:r>
            <a:r>
              <a:rPr lang="en-US" dirty="0" smtClean="0"/>
              <a:t>: </a:t>
            </a:r>
            <a:endParaRPr lang="tr-TR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•</a:t>
            </a:r>
            <a:r>
              <a:rPr lang="tr-TR" dirty="0" smtClean="0"/>
              <a:t>Her bir uçuş öncesinde Uçuş Öncesi Risk Kontrol Listesini kullanın.</a:t>
            </a:r>
            <a:r>
              <a:rPr lang="en-US" dirty="0" smtClean="0"/>
              <a:t> </a:t>
            </a:r>
            <a:endParaRPr lang="tr-TR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•</a:t>
            </a:r>
            <a:r>
              <a:rPr lang="tr-TR" dirty="0" smtClean="0"/>
              <a:t>Pilot, emniyetli bir uçuşu farklı faktörlerin nasıl etkilediğini anlamalıdır.</a:t>
            </a:r>
            <a:r>
              <a:rPr lang="en-US" dirty="0" smtClean="0"/>
              <a:t> </a:t>
            </a:r>
            <a:endParaRPr lang="tr-TR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•</a:t>
            </a:r>
            <a:r>
              <a:rPr lang="tr-TR" dirty="0" smtClean="0"/>
              <a:t>Pilot,  uçuştan uçuşa </a:t>
            </a:r>
            <a:r>
              <a:rPr lang="tr-TR" dirty="0" smtClean="0"/>
              <a:t>sonuçları karşılaştırarak farklı risk unsurlarının etkilerini anlayabilir.</a:t>
            </a:r>
            <a:r>
              <a:rPr lang="en-US" dirty="0" smtClean="0"/>
              <a:t> </a:t>
            </a:r>
            <a:endParaRPr lang="tr-TR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•</a:t>
            </a:r>
            <a:r>
              <a:rPr lang="tr-TR" dirty="0" smtClean="0"/>
              <a:t>Tutarlılık bu kritik alışkanlığın oluşmasını sağlar.</a:t>
            </a:r>
            <a:endParaRPr lang="tr-TR" dirty="0"/>
          </a:p>
        </p:txBody>
      </p:sp>
      <p:sp>
        <p:nvSpPr>
          <p:cNvPr id="6" name="Dikdörtgen 5"/>
          <p:cNvSpPr/>
          <p:nvPr/>
        </p:nvSpPr>
        <p:spPr>
          <a:xfrm>
            <a:off x="4716016" y="4715852"/>
            <a:ext cx="36865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tr-TR" b="1" i="1" dirty="0">
                <a:solidFill>
                  <a:srgbClr val="002060"/>
                </a:solidFill>
              </a:rPr>
              <a:t>Helikopterlerde Otorotasyon Esasları</a:t>
            </a:r>
          </a:p>
        </p:txBody>
      </p:sp>
      <p:sp>
        <p:nvSpPr>
          <p:cNvPr id="7" name="Dikdörtgen 6"/>
          <p:cNvSpPr/>
          <p:nvPr/>
        </p:nvSpPr>
        <p:spPr>
          <a:xfrm>
            <a:off x="4248472" y="530294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>
                <a:hlinkClick r:id="rId4"/>
              </a:rPr>
              <a:t>https://www.sunsavunma.net/helikopterlerde-otorotasyon-esaslari</a:t>
            </a:r>
            <a:r>
              <a:rPr lang="tr-TR" dirty="0" smtClean="0">
                <a:hlinkClick r:id="rId4"/>
              </a:rPr>
              <a:t>/</a:t>
            </a:r>
            <a:endParaRPr lang="tr-TR" dirty="0"/>
          </a:p>
        </p:txBody>
      </p:sp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4581128"/>
            <a:ext cx="3081665" cy="1734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Dikdörtgen 11"/>
          <p:cNvSpPr/>
          <p:nvPr/>
        </p:nvSpPr>
        <p:spPr>
          <a:xfrm>
            <a:off x="395536" y="1052736"/>
            <a:ext cx="3646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i="1" dirty="0" smtClean="0"/>
              <a:t>Senaryo Tabanlı Eğitim Nasıl Yapılır?</a:t>
            </a:r>
            <a:endParaRPr lang="tr-TR" b="1" i="1" dirty="0"/>
          </a:p>
        </p:txBody>
      </p:sp>
      <p:sp>
        <p:nvSpPr>
          <p:cNvPr id="13" name="1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7BC5-38FB-426A-9FC6-2BB01A90FF10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14" name="1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40040484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7885345" y="6372036"/>
            <a:ext cx="1007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i="1" dirty="0" smtClean="0">
                <a:solidFill>
                  <a:srgbClr val="002060"/>
                </a:solidFill>
              </a:rPr>
              <a:t>Ercan CANER</a:t>
            </a:r>
            <a:endParaRPr lang="tr-TR" sz="1200" b="1" i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0777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771016" y="251356"/>
            <a:ext cx="324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SENARYO TABANLI EĞİTİM</a:t>
            </a:r>
            <a:endParaRPr lang="tr-TR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018" y="128242"/>
            <a:ext cx="636462" cy="63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323528" y="1513815"/>
            <a:ext cx="849694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i="1" dirty="0" smtClean="0"/>
              <a:t>Uçuşta Hareket Tarzları</a:t>
            </a:r>
          </a:p>
          <a:p>
            <a:pPr algn="just">
              <a:buFont typeface="Wingdings" pitchFamily="2" charset="2"/>
              <a:buChar char="Ø"/>
            </a:pPr>
            <a:r>
              <a:rPr lang="tr-TR" dirty="0" smtClean="0"/>
              <a:t>Uçuş </a:t>
            </a:r>
            <a:r>
              <a:rPr lang="tr-TR" dirty="0" smtClean="0"/>
              <a:t>emniyeti riske girmediği sürece her şeyi pilotun yapmasına izin verin</a:t>
            </a:r>
            <a:r>
              <a:rPr lang="tr-TR" dirty="0" smtClean="0"/>
              <a:t>!</a:t>
            </a:r>
            <a:r>
              <a:rPr lang="en-US" dirty="0" smtClean="0"/>
              <a:t> </a:t>
            </a:r>
            <a:endParaRPr lang="tr-TR" dirty="0" smtClean="0"/>
          </a:p>
          <a:p>
            <a:pPr algn="just"/>
            <a:r>
              <a:rPr lang="tr-TR" dirty="0" smtClean="0"/>
              <a:t>     </a:t>
            </a:r>
            <a:r>
              <a:rPr lang="en-US" dirty="0" smtClean="0"/>
              <a:t>•</a:t>
            </a:r>
            <a:r>
              <a:rPr lang="tr-TR" dirty="0" smtClean="0"/>
              <a:t>Ellerinizi kumandalardan uzak tutun.</a:t>
            </a:r>
            <a:r>
              <a:rPr lang="en-US" dirty="0" smtClean="0"/>
              <a:t> </a:t>
            </a:r>
            <a:endParaRPr lang="tr-TR" dirty="0" smtClean="0"/>
          </a:p>
          <a:p>
            <a:pPr algn="just"/>
            <a:r>
              <a:rPr lang="tr-TR" dirty="0" smtClean="0"/>
              <a:t>     </a:t>
            </a:r>
            <a:r>
              <a:rPr lang="en-US" dirty="0" smtClean="0"/>
              <a:t>•</a:t>
            </a:r>
            <a:r>
              <a:rPr lang="tr-TR" dirty="0" smtClean="0"/>
              <a:t>Telsiz konuşmalarını yapmayın.</a:t>
            </a:r>
            <a:r>
              <a:rPr lang="en-US" dirty="0" smtClean="0"/>
              <a:t> </a:t>
            </a:r>
            <a:endParaRPr lang="tr-TR" dirty="0" smtClean="0"/>
          </a:p>
          <a:p>
            <a:pPr algn="just"/>
            <a:r>
              <a:rPr lang="tr-TR" dirty="0" smtClean="0"/>
              <a:t>     </a:t>
            </a:r>
            <a:r>
              <a:rPr lang="en-US" dirty="0" smtClean="0"/>
              <a:t>•</a:t>
            </a:r>
            <a:r>
              <a:rPr lang="tr-TR" dirty="0" smtClean="0"/>
              <a:t>Pilota yardım etmeyin.</a:t>
            </a:r>
            <a:r>
              <a:rPr lang="en-US" dirty="0" smtClean="0"/>
              <a:t> </a:t>
            </a:r>
            <a:endParaRPr lang="tr-TR" dirty="0" smtClean="0"/>
          </a:p>
          <a:p>
            <a:pPr algn="just"/>
            <a:r>
              <a:rPr lang="tr-TR" dirty="0" smtClean="0"/>
              <a:t>     </a:t>
            </a:r>
            <a:r>
              <a:rPr lang="en-US" dirty="0" smtClean="0"/>
              <a:t>•</a:t>
            </a:r>
            <a:r>
              <a:rPr lang="tr-TR" dirty="0" smtClean="0"/>
              <a:t>Telsiz frekansını değiştirme, trim ve flap ayarı gibi şeyler yapmayın.</a:t>
            </a:r>
            <a:r>
              <a:rPr lang="en-US" dirty="0" smtClean="0"/>
              <a:t> </a:t>
            </a:r>
            <a:endParaRPr lang="tr-TR" dirty="0" smtClean="0"/>
          </a:p>
          <a:p>
            <a:pPr algn="just"/>
            <a:r>
              <a:rPr lang="tr-TR" dirty="0" smtClean="0"/>
              <a:t>     </a:t>
            </a:r>
            <a:r>
              <a:rPr lang="en-US" dirty="0" smtClean="0"/>
              <a:t>•</a:t>
            </a:r>
            <a:r>
              <a:rPr lang="tr-TR" dirty="0" smtClean="0"/>
              <a:t>Sorular sorun ve pilotun opsiyonlar ve olasılıkları keşfetmesine imkan sağlayın.</a:t>
            </a:r>
            <a:r>
              <a:rPr lang="en-US" dirty="0" smtClean="0"/>
              <a:t> </a:t>
            </a:r>
            <a:endParaRPr lang="tr-TR" dirty="0" smtClean="0"/>
          </a:p>
          <a:p>
            <a:pPr algn="just"/>
            <a:r>
              <a:rPr lang="tr-TR" dirty="0" smtClean="0"/>
              <a:t>     </a:t>
            </a:r>
            <a:r>
              <a:rPr lang="en-US" dirty="0" smtClean="0"/>
              <a:t>•</a:t>
            </a:r>
            <a:r>
              <a:rPr lang="tr-TR" dirty="0" smtClean="0"/>
              <a:t>Uçuş emniyeti riske girmediği sürece pilotun verdiği kararları uygulamasına izin verin.</a:t>
            </a:r>
            <a:r>
              <a:rPr lang="en-US" dirty="0" smtClean="0"/>
              <a:t> </a:t>
            </a:r>
            <a:endParaRPr lang="tr-TR" dirty="0" smtClean="0"/>
          </a:p>
          <a:p>
            <a:pPr algn="just"/>
            <a:r>
              <a:rPr lang="tr-TR" dirty="0" smtClean="0"/>
              <a:t>     </a:t>
            </a:r>
            <a:r>
              <a:rPr lang="en-US" dirty="0" smtClean="0"/>
              <a:t>•</a:t>
            </a:r>
            <a:r>
              <a:rPr lang="tr-TR" dirty="0" smtClean="0"/>
              <a:t>Uçuş esnasında pilotun verdiği kararları ve yaptıklarını kayıt edin.</a:t>
            </a:r>
            <a:r>
              <a:rPr lang="en-US" dirty="0" smtClean="0"/>
              <a:t> </a:t>
            </a:r>
            <a:endParaRPr lang="tr-TR" dirty="0" smtClean="0"/>
          </a:p>
          <a:p>
            <a:pPr algn="just"/>
            <a:r>
              <a:rPr lang="tr-TR" dirty="0" smtClean="0"/>
              <a:t>     </a:t>
            </a:r>
            <a:r>
              <a:rPr lang="en-US" dirty="0" smtClean="0"/>
              <a:t>•</a:t>
            </a:r>
            <a:r>
              <a:rPr lang="tr-TR" dirty="0" smtClean="0"/>
              <a:t>Uçuş esnasında ortaya çıkabilecek eğitim ve öğretim için uygun fırsatları kollayın, fakat eğitim hedeflerine </a:t>
            </a:r>
            <a:r>
              <a:rPr lang="tr-TR" dirty="0" smtClean="0"/>
              <a:t>odaklanmaya da bağlı kalın.</a:t>
            </a:r>
            <a:endParaRPr lang="tr-TR" dirty="0"/>
          </a:p>
        </p:txBody>
      </p:sp>
      <p:sp>
        <p:nvSpPr>
          <p:cNvPr id="9" name="Dikdörtgen 8"/>
          <p:cNvSpPr/>
          <p:nvPr/>
        </p:nvSpPr>
        <p:spPr>
          <a:xfrm>
            <a:off x="395536" y="1052736"/>
            <a:ext cx="3646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i="1" dirty="0" smtClean="0"/>
              <a:t>Senaryo Tabanlı Eğitim Nasıl Yapılır?</a:t>
            </a:r>
            <a:endParaRPr lang="tr-TR" b="1" i="1" dirty="0"/>
          </a:p>
        </p:txBody>
      </p:sp>
      <p:pic>
        <p:nvPicPr>
          <p:cNvPr id="7170" name="Picture 2" descr="https://i0.wp.com/sunsavunma.net/wp-content/uploads/2018/02/nehire-ini%C5%9F-yapan-yolcu-u%C3%A7a%C4%9F%C4%B1.jpg?resize=640%2C361&amp;ssl=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5013176"/>
            <a:ext cx="2915816" cy="1644703"/>
          </a:xfrm>
          <a:prstGeom prst="rect">
            <a:avLst/>
          </a:prstGeom>
          <a:noFill/>
        </p:spPr>
      </p:pic>
      <p:sp>
        <p:nvSpPr>
          <p:cNvPr id="10" name="9 Dikdörtgen"/>
          <p:cNvSpPr/>
          <p:nvPr/>
        </p:nvSpPr>
        <p:spPr>
          <a:xfrm>
            <a:off x="4381615" y="5003884"/>
            <a:ext cx="35747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tr-TR" b="1" i="1" dirty="0" smtClean="0">
                <a:solidFill>
                  <a:srgbClr val="002060"/>
                </a:solidFill>
              </a:rPr>
              <a:t>Mürettebat Kaynak Yönetimi - CRM</a:t>
            </a:r>
            <a:endParaRPr lang="tr-TR" b="1" i="1" dirty="0">
              <a:solidFill>
                <a:srgbClr val="002060"/>
              </a:solidFill>
            </a:endParaRPr>
          </a:p>
        </p:txBody>
      </p:sp>
      <p:sp>
        <p:nvSpPr>
          <p:cNvPr id="11" name="10 Dikdörtgen"/>
          <p:cNvSpPr/>
          <p:nvPr/>
        </p:nvSpPr>
        <p:spPr>
          <a:xfrm>
            <a:off x="3960440" y="551723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smtClean="0">
                <a:hlinkClick r:id="rId5"/>
              </a:rPr>
              <a:t>https://www.sunsavunma.net/murettebat-kaynak-yonetimi/</a:t>
            </a:r>
            <a:endParaRPr lang="tr-TR" dirty="0"/>
          </a:p>
        </p:txBody>
      </p:sp>
      <p:sp>
        <p:nvSpPr>
          <p:cNvPr id="12" name="1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C02FE-B04A-4C86-B40E-BD7CDF05D392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13" name="1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4273712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7885345" y="6372036"/>
            <a:ext cx="1007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i="1" dirty="0" smtClean="0">
                <a:solidFill>
                  <a:srgbClr val="002060"/>
                </a:solidFill>
              </a:rPr>
              <a:t>Ercan CANER</a:t>
            </a:r>
            <a:endParaRPr lang="tr-TR" sz="1200" b="1" i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0777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771016" y="251356"/>
            <a:ext cx="324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SENARYO TABANLI EĞİTİM</a:t>
            </a:r>
            <a:endParaRPr lang="tr-TR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018" y="128242"/>
            <a:ext cx="636462" cy="63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467544" y="1556792"/>
            <a:ext cx="8064896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Uçuşta Hareket Tarzları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 smtClean="0"/>
              <a:t>Pilotun daha fazla bağımsızlığına yönelik genel gelişimini hedefleyin</a:t>
            </a:r>
            <a:r>
              <a:rPr lang="en-US" dirty="0" smtClean="0"/>
              <a:t>: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     </a:t>
            </a:r>
            <a:r>
              <a:rPr lang="en-US" dirty="0" smtClean="0"/>
              <a:t>•</a:t>
            </a:r>
            <a:r>
              <a:rPr lang="tr-TR" dirty="0" smtClean="0"/>
              <a:t>İlk uçuşta öğretmen pilot yardımıyla iniş normaldir ve uygundur…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     </a:t>
            </a:r>
            <a:r>
              <a:rPr lang="en-US" dirty="0" smtClean="0"/>
              <a:t>•…</a:t>
            </a:r>
            <a:r>
              <a:rPr lang="tr-TR" dirty="0" smtClean="0"/>
              <a:t>fakat bir pilot adayını ilk yalnız uçuşa gönderecekseniz pilot sizin yardımınız ve talimatlarınız olmadan hava aracını indirmeyi başarabilmelidir.</a:t>
            </a:r>
            <a:endParaRPr lang="tr-TR" dirty="0"/>
          </a:p>
        </p:txBody>
      </p:sp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4246587"/>
            <a:ext cx="3158251" cy="2062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3960440" y="429483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"/>
            <a:r>
              <a:rPr lang="tr-TR" b="1" i="1" dirty="0"/>
              <a:t>Kritik Olaylar Esnasında Şaşkınlığın Pilotlar Üzerindeki Olumsuz Etkileri</a:t>
            </a:r>
          </a:p>
        </p:txBody>
      </p:sp>
      <p:sp>
        <p:nvSpPr>
          <p:cNvPr id="6" name="Dikdörtgen 5"/>
          <p:cNvSpPr/>
          <p:nvPr/>
        </p:nvSpPr>
        <p:spPr>
          <a:xfrm>
            <a:off x="4139952" y="524197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>
                <a:hlinkClick r:id="rId6"/>
              </a:rPr>
              <a:t>https://www.sunsavunma.net/kritik-olaylar-esnasinda-saskinligin-pilotlar-uzerindeki-olumsuz-etkileri</a:t>
            </a:r>
            <a:r>
              <a:rPr lang="tr-TR" dirty="0" smtClean="0">
                <a:hlinkClick r:id="rId6"/>
              </a:rPr>
              <a:t>/</a:t>
            </a:r>
            <a:endParaRPr lang="tr-TR" dirty="0"/>
          </a:p>
        </p:txBody>
      </p:sp>
      <p:sp>
        <p:nvSpPr>
          <p:cNvPr id="12" name="Dikdörtgen 11"/>
          <p:cNvSpPr/>
          <p:nvPr/>
        </p:nvSpPr>
        <p:spPr>
          <a:xfrm>
            <a:off x="467544" y="908720"/>
            <a:ext cx="3646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i="1" dirty="0" smtClean="0"/>
              <a:t>Senaryo Tabanlı Eğitim Nasıl Yapılır?</a:t>
            </a:r>
            <a:endParaRPr lang="tr-TR" b="1" i="1" dirty="0"/>
          </a:p>
        </p:txBody>
      </p:sp>
      <p:sp>
        <p:nvSpPr>
          <p:cNvPr id="11" name="10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A5674-1D6E-494F-B504-EEF8ADAC5CE0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13" name="1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424552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7885345" y="6372036"/>
            <a:ext cx="1007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i="1" dirty="0" smtClean="0">
                <a:solidFill>
                  <a:srgbClr val="002060"/>
                </a:solidFill>
              </a:rPr>
              <a:t>Ercan CANER</a:t>
            </a:r>
            <a:endParaRPr lang="tr-TR" sz="1200" b="1" i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0777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771016" y="251356"/>
            <a:ext cx="324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SENARYO TABANLI EĞİTİM</a:t>
            </a:r>
            <a:endParaRPr lang="tr-TR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018" y="128242"/>
            <a:ext cx="636462" cy="63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251520" y="1556792"/>
            <a:ext cx="86409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Uçuş Sonrası Yapılacaklar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 smtClean="0"/>
              <a:t>Geleneksel modelde hava aracı başında yapılır.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     </a:t>
            </a:r>
            <a:r>
              <a:rPr lang="en-US" dirty="0" smtClean="0"/>
              <a:t>•</a:t>
            </a:r>
            <a:r>
              <a:rPr lang="tr-TR" dirty="0" smtClean="0"/>
              <a:t>Bütün konuşmayı öğretmen pilot yapar.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     </a:t>
            </a:r>
            <a:r>
              <a:rPr lang="en-US" dirty="0" smtClean="0"/>
              <a:t>•</a:t>
            </a:r>
            <a:r>
              <a:rPr lang="tr-TR" dirty="0" smtClean="0"/>
              <a:t>Öğrenci pilot pasif olarak sadece dinler.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     </a:t>
            </a:r>
            <a:r>
              <a:rPr lang="en-US" dirty="0" smtClean="0"/>
              <a:t>•</a:t>
            </a:r>
            <a:r>
              <a:rPr lang="tr-TR" dirty="0" smtClean="0"/>
              <a:t>Öğretmen pilot not verir.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 smtClean="0"/>
              <a:t>Etkili STE ortak kritik yapmayı kullanır.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     </a:t>
            </a:r>
            <a:r>
              <a:rPr lang="en-US" dirty="0" smtClean="0"/>
              <a:t>•</a:t>
            </a:r>
            <a:r>
              <a:rPr lang="tr-TR" dirty="0" smtClean="0"/>
              <a:t>Öğrenci pilot sözlü olarak uçuşu yeniden anlatır ve yaptığı faaliyetleri, performansını ve kararlarını derinlemesine analiz eder.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     </a:t>
            </a:r>
            <a:r>
              <a:rPr lang="en-US" dirty="0" smtClean="0"/>
              <a:t>•</a:t>
            </a:r>
            <a:r>
              <a:rPr lang="tr-TR" dirty="0" smtClean="0"/>
              <a:t>Bu yöntem öz farkındalığı geliştirir ve öğretmen pilota, pilotun muhakeme yeteneği hakkında ayrıntılı bilgiler verir.</a:t>
            </a:r>
            <a:endParaRPr lang="tr-TR" dirty="0"/>
          </a:p>
        </p:txBody>
      </p:sp>
      <p:sp>
        <p:nvSpPr>
          <p:cNvPr id="8" name="Dikdörtgen 7"/>
          <p:cNvSpPr/>
          <p:nvPr/>
        </p:nvSpPr>
        <p:spPr>
          <a:xfrm>
            <a:off x="395536" y="1052736"/>
            <a:ext cx="3646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i="1" dirty="0" smtClean="0"/>
              <a:t>Senaryo Tabanlı Eğitim Nasıl Yapılır?</a:t>
            </a:r>
            <a:endParaRPr lang="tr-TR" b="1" i="1" dirty="0"/>
          </a:p>
        </p:txBody>
      </p:sp>
      <p:pic>
        <p:nvPicPr>
          <p:cNvPr id="5122" name="Picture 2" descr="How to Conduct Thorough Pre and Post-Flight Briefings - Gleim Aviation"/>
          <p:cNvPicPr>
            <a:picLocks noChangeAspect="1" noChangeArrowheads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5724128" y="1628800"/>
            <a:ext cx="3026227" cy="2016224"/>
          </a:xfrm>
          <a:prstGeom prst="rect">
            <a:avLst/>
          </a:prstGeom>
          <a:noFill/>
        </p:spPr>
      </p:pic>
      <p:sp>
        <p:nvSpPr>
          <p:cNvPr id="9" name="8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98A17-AF57-4715-96DB-E996D6FB2FA4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10" name="9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7541255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7885345" y="6372036"/>
            <a:ext cx="1007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i="1" dirty="0" smtClean="0">
                <a:solidFill>
                  <a:srgbClr val="002060"/>
                </a:solidFill>
              </a:rPr>
              <a:t>Ercan CANER</a:t>
            </a:r>
            <a:endParaRPr lang="tr-TR" sz="1200" b="1" i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0777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771016" y="251356"/>
            <a:ext cx="324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SENARYO TABANLI EĞİTİM</a:t>
            </a:r>
            <a:endParaRPr lang="tr-TR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018" y="128242"/>
            <a:ext cx="636462" cy="63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323528" y="1340768"/>
            <a:ext cx="84249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Uçuş Sonrası Tek Pilot Kaynak Yönetimi Değerlendirmesi: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     </a:t>
            </a:r>
            <a:r>
              <a:rPr lang="en-US" dirty="0" smtClean="0"/>
              <a:t>•</a:t>
            </a:r>
            <a:r>
              <a:rPr lang="tr-TR" dirty="0" smtClean="0"/>
              <a:t>Açıkla (ezbere öğrenme gibi).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     </a:t>
            </a:r>
            <a:r>
              <a:rPr lang="en-US" dirty="0" smtClean="0"/>
              <a:t>•</a:t>
            </a:r>
            <a:r>
              <a:rPr lang="tr-TR" dirty="0" smtClean="0"/>
              <a:t>Pratik yaptır (uygulamaya benzer ).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     </a:t>
            </a:r>
            <a:r>
              <a:rPr lang="en-US" dirty="0" smtClean="0"/>
              <a:t>•</a:t>
            </a:r>
            <a:r>
              <a:rPr lang="tr-TR" dirty="0" smtClean="0"/>
              <a:t>Uygula</a:t>
            </a:r>
            <a:r>
              <a:rPr lang="en-US" dirty="0" smtClean="0"/>
              <a:t> (</a:t>
            </a:r>
            <a:r>
              <a:rPr lang="tr-TR" dirty="0" smtClean="0"/>
              <a:t>anlamaya benzer</a:t>
            </a:r>
            <a:r>
              <a:rPr lang="en-US" dirty="0" smtClean="0"/>
              <a:t>)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     </a:t>
            </a:r>
            <a:r>
              <a:rPr lang="en-US" dirty="0" smtClean="0"/>
              <a:t>•</a:t>
            </a:r>
            <a:r>
              <a:rPr lang="tr-TR" dirty="0" smtClean="0"/>
              <a:t>Yönet/Karar ver </a:t>
            </a:r>
            <a:r>
              <a:rPr lang="en-US" dirty="0" smtClean="0"/>
              <a:t>(</a:t>
            </a:r>
            <a:r>
              <a:rPr lang="tr-TR" dirty="0" smtClean="0"/>
              <a:t>karşılıklı ilişkiye benzer</a:t>
            </a:r>
            <a:r>
              <a:rPr lang="en-US" dirty="0" smtClean="0"/>
              <a:t>)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smtClean="0"/>
              <a:t>     </a:t>
            </a:r>
            <a:r>
              <a:rPr lang="en-US" dirty="0" smtClean="0"/>
              <a:t>•</a:t>
            </a:r>
            <a:r>
              <a:rPr lang="tr-TR" dirty="0" smtClean="0"/>
              <a:t>Eğitimin safhasına göre her not başarılı ve geçti olarak kabul edilebilir. İniş tekniğini açıklayabilmek eğitim başında yeterli olabilir, </a:t>
            </a:r>
            <a:r>
              <a:rPr lang="tr-TR" dirty="0" smtClean="0"/>
              <a:t>fakat </a:t>
            </a:r>
            <a:r>
              <a:rPr lang="tr-TR" dirty="0" smtClean="0"/>
              <a:t>solo uçuş safhasındaki bir öğrenci pilot için çok daha fazlası gerekmektedir.</a:t>
            </a:r>
            <a:endParaRPr lang="tr-TR" dirty="0"/>
          </a:p>
        </p:txBody>
      </p:sp>
      <p:sp>
        <p:nvSpPr>
          <p:cNvPr id="8" name="Dikdörtgen 7"/>
          <p:cNvSpPr/>
          <p:nvPr/>
        </p:nvSpPr>
        <p:spPr>
          <a:xfrm>
            <a:off x="395536" y="908720"/>
            <a:ext cx="3646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i="1" dirty="0" smtClean="0"/>
              <a:t>Senaryo Tabanlı Eğitim Nasıl Yapılır?</a:t>
            </a:r>
            <a:endParaRPr lang="tr-TR" b="1" i="1" dirty="0"/>
          </a:p>
        </p:txBody>
      </p:sp>
      <p:pic>
        <p:nvPicPr>
          <p:cNvPr id="4098" name="Picture 2" descr="https://i1.wp.com/www.sunsavunma.net/wp-content/uploads/2020/12/ogrenci-pilot-kazalari-scaled.jpg?resize=640%2C386&amp;ssl=1"/>
          <p:cNvPicPr>
            <a:picLocks noChangeAspect="1" noChangeArrowheads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467544" y="4941168"/>
            <a:ext cx="2736304" cy="1650334"/>
          </a:xfrm>
          <a:prstGeom prst="rect">
            <a:avLst/>
          </a:prstGeom>
          <a:noFill/>
        </p:spPr>
      </p:pic>
      <p:sp>
        <p:nvSpPr>
          <p:cNvPr id="9" name="8 Dikdörtgen"/>
          <p:cNvSpPr/>
          <p:nvPr/>
        </p:nvSpPr>
        <p:spPr>
          <a:xfrm>
            <a:off x="4283968" y="5003884"/>
            <a:ext cx="3793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tr-TR" b="1" i="1" dirty="0" smtClean="0">
                <a:solidFill>
                  <a:srgbClr val="002060"/>
                </a:solidFill>
              </a:rPr>
              <a:t>Öğrenci Pilotların Yalnız Uçuş Kazaları</a:t>
            </a:r>
            <a:endParaRPr lang="tr-TR" b="1" i="1" dirty="0">
              <a:solidFill>
                <a:srgbClr val="002060"/>
              </a:solidFill>
            </a:endParaRPr>
          </a:p>
        </p:txBody>
      </p:sp>
      <p:sp>
        <p:nvSpPr>
          <p:cNvPr id="10" name="9 Dikdörtgen"/>
          <p:cNvSpPr/>
          <p:nvPr/>
        </p:nvSpPr>
        <p:spPr>
          <a:xfrm>
            <a:off x="4104456" y="551897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smtClean="0">
                <a:hlinkClick r:id="rId5"/>
              </a:rPr>
              <a:t>https://www.sunsavunma.net/ogrenci-pilotlarin-yalniz-ucus-kazalari/</a:t>
            </a:r>
            <a:endParaRPr lang="tr-TR" dirty="0"/>
          </a:p>
        </p:txBody>
      </p:sp>
      <p:sp>
        <p:nvSpPr>
          <p:cNvPr id="11" name="10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24E19-4A18-4CD7-831A-ED03AD78ED76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12" name="1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30</a:t>
            </a:fld>
            <a:endParaRPr lang="tr-TR"/>
          </a:p>
        </p:txBody>
      </p:sp>
      <p:pic>
        <p:nvPicPr>
          <p:cNvPr id="6146" name="Picture 2" descr="OSRM - Online Single-Pilot Resource Management - Online Pilot Training"/>
          <p:cNvPicPr>
            <a:picLocks noChangeAspect="1" noChangeArrowheads="1"/>
          </p:cNvPicPr>
          <p:nvPr/>
        </p:nvPicPr>
        <p:blipFill>
          <a:blip r:embed="rId6" cstate="print">
            <a:grayscl/>
          </a:blip>
          <a:srcRect/>
          <a:stretch>
            <a:fillRect/>
          </a:stretch>
        </p:blipFill>
        <p:spPr bwMode="auto">
          <a:xfrm>
            <a:off x="5868144" y="1772816"/>
            <a:ext cx="2962275" cy="16150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515220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7885345" y="6372036"/>
            <a:ext cx="1007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i="1" dirty="0" smtClean="0">
                <a:solidFill>
                  <a:srgbClr val="002060"/>
                </a:solidFill>
              </a:rPr>
              <a:t>Ercan CANER</a:t>
            </a:r>
            <a:endParaRPr lang="tr-TR" sz="1200" b="1" i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0777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771016" y="251356"/>
            <a:ext cx="324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SENARYO TABANLI EĞİTİM</a:t>
            </a:r>
            <a:endParaRPr lang="tr-TR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018" y="128242"/>
            <a:ext cx="636462" cy="63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251520" y="1484784"/>
            <a:ext cx="8640960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Uçuş Sonrası Hareket Tarzları - Manevraların Değerlendirilmesi</a:t>
            </a:r>
            <a:r>
              <a:rPr lang="en-US" dirty="0" smtClean="0"/>
              <a:t>: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b="1" i="1" dirty="0" smtClean="0"/>
              <a:t>TANIMLAMA</a:t>
            </a:r>
            <a:r>
              <a:rPr lang="en-US" dirty="0" smtClean="0"/>
              <a:t>: </a:t>
            </a:r>
            <a:r>
              <a:rPr lang="tr-TR" dirty="0" smtClean="0"/>
              <a:t>Pilot, manevra ve senaryonun fiziksel karakteristiklerini ve bilişsel unsurlarını tanımlayabilmelidir, fakat manevraları başarıyla yapabilmesi öğretmen pilotun yardımını gerektirir.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b="1" i="1" dirty="0" smtClean="0"/>
              <a:t>AÇIKLAMA</a:t>
            </a:r>
            <a:r>
              <a:rPr lang="en-US" b="1" i="1" dirty="0" smtClean="0"/>
              <a:t>:</a:t>
            </a:r>
            <a:r>
              <a:rPr lang="en-US" dirty="0" smtClean="0"/>
              <a:t> </a:t>
            </a:r>
            <a:r>
              <a:rPr lang="tr-TR" dirty="0" smtClean="0"/>
              <a:t>Pilot önemli kavramlar, prensipler ve prosedürleri açıklayabilmelidir, fakat manevraları başarıyla yapabilmesi için yine de öğretmen pilotun yardımına ihtiyacı vardır.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en-US" b="1" i="1" dirty="0" smtClean="0"/>
              <a:t>PRA</a:t>
            </a:r>
            <a:r>
              <a:rPr lang="tr-TR" b="1" i="1" dirty="0" smtClean="0"/>
              <a:t>TİK YAPMA</a:t>
            </a:r>
            <a:r>
              <a:rPr lang="en-US" dirty="0" smtClean="0"/>
              <a:t>: Pilot</a:t>
            </a:r>
            <a:r>
              <a:rPr lang="tr-TR" dirty="0" smtClean="0"/>
              <a:t>, öğretmen pilotun yol göstermesi ve yardımıyla sapma ve hatalarını düzelterek senaryo ve manevraları planlayabilmeli ve yapabilmelidir.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b="1" i="1" dirty="0" smtClean="0"/>
              <a:t>UYGULAMA</a:t>
            </a:r>
            <a:r>
              <a:rPr lang="en-US" dirty="0" smtClean="0"/>
              <a:t>: Pilot</a:t>
            </a:r>
            <a:r>
              <a:rPr lang="tr-TR" dirty="0" smtClean="0"/>
              <a:t>,öğretmen pilotun yardımı olmadan senaryo ve manevraları planlayabilmeli ve uygulayabilmelidir. Hatalar ve sapmaları pilotun kendisi belirler ve düzeltir.</a:t>
            </a:r>
            <a:endParaRPr lang="tr-TR" dirty="0"/>
          </a:p>
        </p:txBody>
      </p:sp>
      <p:sp>
        <p:nvSpPr>
          <p:cNvPr id="8" name="Dikdörtgen 7"/>
          <p:cNvSpPr/>
          <p:nvPr/>
        </p:nvSpPr>
        <p:spPr>
          <a:xfrm>
            <a:off x="323528" y="980728"/>
            <a:ext cx="3646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i="1" dirty="0" smtClean="0"/>
              <a:t>Senaryo Tabanlı Eğitim Nasıl Yapılır?</a:t>
            </a:r>
            <a:endParaRPr lang="tr-TR" b="1" i="1" dirty="0"/>
          </a:p>
        </p:txBody>
      </p:sp>
      <p:sp>
        <p:nvSpPr>
          <p:cNvPr id="9" name="8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8CBB5-BDDA-46A3-A0B2-08EB18FCB937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10" name="9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9817164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7885345" y="6372036"/>
            <a:ext cx="1007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i="1" dirty="0" smtClean="0">
                <a:solidFill>
                  <a:srgbClr val="002060"/>
                </a:solidFill>
              </a:rPr>
              <a:t>Ercan CANER</a:t>
            </a:r>
            <a:endParaRPr lang="tr-TR" sz="1200" b="1" i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0777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771016" y="251356"/>
            <a:ext cx="324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SENARYO TABANLI EĞİTİM</a:t>
            </a:r>
            <a:endParaRPr lang="tr-TR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018" y="128242"/>
            <a:ext cx="636462" cy="63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10 Grup"/>
          <p:cNvGrpSpPr/>
          <p:nvPr/>
        </p:nvGrpSpPr>
        <p:grpSpPr>
          <a:xfrm>
            <a:off x="323528" y="1124744"/>
            <a:ext cx="7272808" cy="677109"/>
            <a:chOff x="827584" y="1619508"/>
            <a:chExt cx="7272808" cy="677109"/>
          </a:xfrm>
        </p:grpSpPr>
        <p:pic>
          <p:nvPicPr>
            <p:cNvPr id="48130" name="Picture 2" descr="https://i0.wp.com/www.sunsavunma.net/wp-content/uploads/2021/01/robinson-helikopteri-mast-vurma-problemi.jpg?resize=640%2C438&amp;ssl=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27584" y="1628800"/>
              <a:ext cx="974574" cy="666974"/>
            </a:xfrm>
            <a:prstGeom prst="rect">
              <a:avLst/>
            </a:prstGeom>
            <a:noFill/>
          </p:spPr>
        </p:pic>
        <p:sp>
          <p:nvSpPr>
            <p:cNvPr id="8" name="7 Dikdörtgen"/>
            <p:cNvSpPr/>
            <p:nvPr/>
          </p:nvSpPr>
          <p:spPr>
            <a:xfrm>
              <a:off x="1763688" y="1619508"/>
              <a:ext cx="516632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"/>
              <a:r>
                <a:rPr lang="tr-TR" sz="1600" b="1" i="1" dirty="0" smtClean="0">
                  <a:solidFill>
                    <a:srgbClr val="002060"/>
                  </a:solidFill>
                </a:rPr>
                <a:t>Robinson Helikopterlerinde Mast Vurması Problemi</a:t>
              </a:r>
              <a:endParaRPr lang="tr-TR" sz="1600" b="1" i="1" dirty="0">
                <a:solidFill>
                  <a:srgbClr val="002060"/>
                </a:solidFill>
              </a:endParaRPr>
            </a:p>
          </p:txBody>
        </p:sp>
        <p:sp>
          <p:nvSpPr>
            <p:cNvPr id="9" name="8 Dikdörtgen"/>
            <p:cNvSpPr/>
            <p:nvPr/>
          </p:nvSpPr>
          <p:spPr>
            <a:xfrm>
              <a:off x="1763688" y="1988840"/>
              <a:ext cx="633670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r-TR" sz="1400" dirty="0" smtClean="0">
                  <a:hlinkClick r:id="rId5"/>
                </a:rPr>
                <a:t>https://www.sunsavunma.net/robinson-helikopterlerinde-mast-vurmasi-problemi/</a:t>
              </a:r>
              <a:endParaRPr lang="tr-TR" sz="1400" dirty="0"/>
            </a:p>
          </p:txBody>
        </p:sp>
      </p:grpSp>
      <p:grpSp>
        <p:nvGrpSpPr>
          <p:cNvPr id="17" name="16 Grup"/>
          <p:cNvGrpSpPr/>
          <p:nvPr/>
        </p:nvGrpSpPr>
        <p:grpSpPr>
          <a:xfrm>
            <a:off x="323529" y="2083706"/>
            <a:ext cx="6552727" cy="697222"/>
            <a:chOff x="323529" y="1988840"/>
            <a:chExt cx="6552727" cy="697222"/>
          </a:xfrm>
        </p:grpSpPr>
        <p:pic>
          <p:nvPicPr>
            <p:cNvPr id="48132" name="Picture 4" descr="https://i2.wp.com/www.sunsavunma.net/wp-content/uploads/2020/05/basaran-holding-jet.jpg?resize=640%2C378&amp;ssl=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23529" y="2020062"/>
              <a:ext cx="1008111" cy="666000"/>
            </a:xfrm>
            <a:prstGeom prst="rect">
              <a:avLst/>
            </a:prstGeom>
            <a:noFill/>
          </p:spPr>
        </p:pic>
        <p:sp>
          <p:nvSpPr>
            <p:cNvPr id="13" name="12 Dikdörtgen"/>
            <p:cNvSpPr/>
            <p:nvPr/>
          </p:nvSpPr>
          <p:spPr>
            <a:xfrm>
              <a:off x="1294039" y="1988840"/>
              <a:ext cx="248587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"/>
              <a:r>
                <a:rPr lang="tr-TR" sz="1600" b="1" i="1" dirty="0" smtClean="0">
                  <a:solidFill>
                    <a:srgbClr val="002060"/>
                  </a:solidFill>
                </a:rPr>
                <a:t>İran’da Uçak Neden Düştü?</a:t>
              </a:r>
              <a:endParaRPr lang="tr-TR" sz="1600" b="1" i="1" dirty="0">
                <a:solidFill>
                  <a:srgbClr val="002060"/>
                </a:solidFill>
              </a:endParaRPr>
            </a:p>
          </p:txBody>
        </p:sp>
        <p:sp>
          <p:nvSpPr>
            <p:cNvPr id="14" name="13 Dikdörtgen"/>
            <p:cNvSpPr/>
            <p:nvPr/>
          </p:nvSpPr>
          <p:spPr>
            <a:xfrm>
              <a:off x="1277888" y="2329135"/>
              <a:ext cx="559836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r-TR" sz="1400" dirty="0" smtClean="0">
                  <a:hlinkClick r:id="rId7"/>
                </a:rPr>
                <a:t>https://www.sunsavunma.net/iranda-ucak-neden-dustu/</a:t>
              </a:r>
              <a:endParaRPr lang="tr-TR" sz="1400" dirty="0"/>
            </a:p>
          </p:txBody>
        </p:sp>
      </p:grpSp>
      <p:grpSp>
        <p:nvGrpSpPr>
          <p:cNvPr id="20" name="19 Grup"/>
          <p:cNvGrpSpPr/>
          <p:nvPr/>
        </p:nvGrpSpPr>
        <p:grpSpPr>
          <a:xfrm>
            <a:off x="323528" y="3096344"/>
            <a:ext cx="7254552" cy="692696"/>
            <a:chOff x="323528" y="3068960"/>
            <a:chExt cx="7254552" cy="692696"/>
          </a:xfrm>
        </p:grpSpPr>
        <p:pic>
          <p:nvPicPr>
            <p:cNvPr id="48134" name="Picture 6" descr="https://i1.wp.com/www.sunsavunma.net/wp-content/uploads/2020/01/kobe-bryant-nba-kariyeri.jpg?resize=640%2C427&amp;ssl=1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23528" y="3068960"/>
              <a:ext cx="1008112" cy="692696"/>
            </a:xfrm>
            <a:prstGeom prst="rect">
              <a:avLst/>
            </a:prstGeom>
            <a:noFill/>
          </p:spPr>
        </p:pic>
        <p:sp>
          <p:nvSpPr>
            <p:cNvPr id="18" name="17 Dikdörtgen"/>
            <p:cNvSpPr/>
            <p:nvPr/>
          </p:nvSpPr>
          <p:spPr>
            <a:xfrm>
              <a:off x="1277888" y="3068960"/>
              <a:ext cx="531033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"/>
              <a:r>
                <a:rPr lang="tr-TR" sz="1600" b="1" i="1" dirty="0" smtClean="0">
                  <a:solidFill>
                    <a:srgbClr val="002060"/>
                  </a:solidFill>
                </a:rPr>
                <a:t>Kobe Bryant Helikopter Kazasında Hayatını Kaybetti</a:t>
              </a:r>
              <a:endParaRPr lang="tr-TR" sz="1600" b="1" i="1" dirty="0">
                <a:solidFill>
                  <a:srgbClr val="002060"/>
                </a:solidFill>
              </a:endParaRPr>
            </a:p>
          </p:txBody>
        </p:sp>
        <p:sp>
          <p:nvSpPr>
            <p:cNvPr id="19" name="18 Dikdörtgen"/>
            <p:cNvSpPr/>
            <p:nvPr/>
          </p:nvSpPr>
          <p:spPr>
            <a:xfrm>
              <a:off x="1259632" y="3409255"/>
              <a:ext cx="631844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r-TR" sz="1400" dirty="0" smtClean="0">
                  <a:hlinkClick r:id="rId9"/>
                </a:rPr>
                <a:t>https://www.sunsavunma.net/kobe-bryant-helikopter-kazasinda-hayatini-kaybetti/</a:t>
              </a:r>
              <a:endParaRPr lang="tr-TR" sz="1400" dirty="0"/>
            </a:p>
          </p:txBody>
        </p:sp>
      </p:grpSp>
      <p:grpSp>
        <p:nvGrpSpPr>
          <p:cNvPr id="24" name="23 Grup"/>
          <p:cNvGrpSpPr/>
          <p:nvPr/>
        </p:nvGrpSpPr>
        <p:grpSpPr>
          <a:xfrm>
            <a:off x="323529" y="4149080"/>
            <a:ext cx="7776863" cy="648072"/>
            <a:chOff x="323529" y="3861048"/>
            <a:chExt cx="7776863" cy="648072"/>
          </a:xfrm>
        </p:grpSpPr>
        <p:pic>
          <p:nvPicPr>
            <p:cNvPr id="48136" name="Picture 8" descr="https://i1.wp.com/sunsavunma.net/wp-content/uploads/2018/12/AW-169-modeli-helikopter-kaza-k%C4%B1r%C4%B1mdan-dakikalar-%C3%B6nce-King-Power-Stadyumunda.jpg?resize=640%2C359&amp;ssl=1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23529" y="3861048"/>
              <a:ext cx="1008111" cy="648072"/>
            </a:xfrm>
            <a:prstGeom prst="rect">
              <a:avLst/>
            </a:prstGeom>
            <a:noFill/>
          </p:spPr>
        </p:pic>
        <p:sp>
          <p:nvSpPr>
            <p:cNvPr id="22" name="21 Dikdörtgen"/>
            <p:cNvSpPr/>
            <p:nvPr/>
          </p:nvSpPr>
          <p:spPr>
            <a:xfrm>
              <a:off x="1331640" y="3882534"/>
              <a:ext cx="545435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"/>
              <a:r>
                <a:rPr lang="tr-TR" sz="1600" b="1" i="1" dirty="0" smtClean="0">
                  <a:solidFill>
                    <a:srgbClr val="002060"/>
                  </a:solidFill>
                </a:rPr>
                <a:t>AW-169 Kazasının Nedeni Kuyruk Rotor Etkinliğinin Kaybı mı?</a:t>
              </a:r>
              <a:endParaRPr lang="tr-TR" sz="1600" b="1" i="1" dirty="0">
                <a:solidFill>
                  <a:srgbClr val="002060"/>
                </a:solidFill>
              </a:endParaRPr>
            </a:p>
          </p:txBody>
        </p:sp>
        <p:sp>
          <p:nvSpPr>
            <p:cNvPr id="23" name="22 Dikdörtgen"/>
            <p:cNvSpPr/>
            <p:nvPr/>
          </p:nvSpPr>
          <p:spPr>
            <a:xfrm>
              <a:off x="1331640" y="4149080"/>
              <a:ext cx="676875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r-TR" sz="1400" dirty="0" smtClean="0">
                  <a:hlinkClick r:id="rId11"/>
                </a:rPr>
                <a:t>https://www.sunsavunma.net/aw-169-kazasinin-nedeni-kuyruk-rotor-etkinliginin-kaybi-mi/</a:t>
              </a:r>
              <a:endParaRPr lang="tr-TR" sz="1400" dirty="0"/>
            </a:p>
          </p:txBody>
        </p:sp>
      </p:grpSp>
      <p:grpSp>
        <p:nvGrpSpPr>
          <p:cNvPr id="28" name="27 Grup"/>
          <p:cNvGrpSpPr/>
          <p:nvPr/>
        </p:nvGrpSpPr>
        <p:grpSpPr>
          <a:xfrm>
            <a:off x="323528" y="5218399"/>
            <a:ext cx="5580112" cy="730881"/>
            <a:chOff x="323528" y="4797151"/>
            <a:chExt cx="5580112" cy="730881"/>
          </a:xfrm>
        </p:grpSpPr>
        <p:pic>
          <p:nvPicPr>
            <p:cNvPr id="48138" name="Picture 10" descr="https://i1.wp.com/sunsavunma.net/wp-content/uploads/2018/11/vorteks-halkas%C4%B1.jpg?resize=640%2C464&amp;ssl=1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23528" y="4797151"/>
              <a:ext cx="1008112" cy="730881"/>
            </a:xfrm>
            <a:prstGeom prst="rect">
              <a:avLst/>
            </a:prstGeom>
            <a:noFill/>
          </p:spPr>
        </p:pic>
        <p:sp>
          <p:nvSpPr>
            <p:cNvPr id="26" name="25 Dikdörtgen"/>
            <p:cNvSpPr/>
            <p:nvPr/>
          </p:nvSpPr>
          <p:spPr>
            <a:xfrm>
              <a:off x="1307701" y="4818638"/>
              <a:ext cx="276024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"/>
              <a:r>
                <a:rPr lang="tr-TR" sz="1600" b="1" i="1" dirty="0" smtClean="0">
                  <a:solidFill>
                    <a:srgbClr val="002060"/>
                  </a:solidFill>
                </a:rPr>
                <a:t>Güçlü Çöküş &amp; Vorteks Halkası</a:t>
              </a:r>
              <a:endParaRPr lang="tr-TR" sz="1600" b="1" i="1" dirty="0">
                <a:solidFill>
                  <a:srgbClr val="002060"/>
                </a:solidFill>
              </a:endParaRPr>
            </a:p>
          </p:txBody>
        </p:sp>
        <p:sp>
          <p:nvSpPr>
            <p:cNvPr id="27" name="26 Dikdörtgen"/>
            <p:cNvSpPr/>
            <p:nvPr/>
          </p:nvSpPr>
          <p:spPr>
            <a:xfrm>
              <a:off x="1331640" y="5157192"/>
              <a:ext cx="4572000" cy="30777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tr-TR" sz="1400" dirty="0" smtClean="0">
                  <a:hlinkClick r:id="rId13"/>
                </a:rPr>
                <a:t>https://www.sunsavunma.net/guclu-cokus-vorteks-halkasi/</a:t>
              </a:r>
              <a:endParaRPr lang="tr-TR" sz="1400" dirty="0"/>
            </a:p>
          </p:txBody>
        </p:sp>
      </p:grpSp>
      <p:sp>
        <p:nvSpPr>
          <p:cNvPr id="29" name="28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11A51-08A1-4393-8678-5BA8D448B0E6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30" name="29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7504341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7885345" y="6372036"/>
            <a:ext cx="1007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i="1" dirty="0" smtClean="0">
                <a:solidFill>
                  <a:srgbClr val="002060"/>
                </a:solidFill>
              </a:rPr>
              <a:t>Ercan CANER</a:t>
            </a:r>
            <a:endParaRPr lang="tr-TR" sz="1200" b="1" i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0777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771016" y="251356"/>
            <a:ext cx="3241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SENARYO TABANLI EĞİTİM</a:t>
            </a:r>
            <a:endParaRPr lang="tr-TR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6018" y="128242"/>
            <a:ext cx="636462" cy="63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9 Grup"/>
          <p:cNvGrpSpPr/>
          <p:nvPr/>
        </p:nvGrpSpPr>
        <p:grpSpPr>
          <a:xfrm>
            <a:off x="395536" y="1196752"/>
            <a:ext cx="5508106" cy="666000"/>
            <a:chOff x="539550" y="1340767"/>
            <a:chExt cx="5508106" cy="666000"/>
          </a:xfrm>
        </p:grpSpPr>
        <p:pic>
          <p:nvPicPr>
            <p:cNvPr id="49154" name="Picture 2" descr="https://i1.wp.com/sunsavunma.net/wp-content/uploads/2018/03/u%C3%A7ak-kaza-k%C4%B1r%C4%B1m.jpg?resize=640%2C340&amp;ssl=1"/>
            <p:cNvPicPr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39550" y="1340767"/>
              <a:ext cx="975600" cy="666000"/>
            </a:xfrm>
            <a:prstGeom prst="rect">
              <a:avLst/>
            </a:prstGeom>
            <a:noFill/>
          </p:spPr>
        </p:pic>
        <p:sp>
          <p:nvSpPr>
            <p:cNvPr id="8" name="7 Dikdörtgen"/>
            <p:cNvSpPr/>
            <p:nvPr/>
          </p:nvSpPr>
          <p:spPr>
            <a:xfrm>
              <a:off x="1475656" y="1340768"/>
              <a:ext cx="254787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"/>
              <a:r>
                <a:rPr lang="tr-TR" sz="1600" b="1" i="1" dirty="0" smtClean="0">
                  <a:solidFill>
                    <a:srgbClr val="002060"/>
                  </a:solidFill>
                </a:rPr>
                <a:t>Uçaklarda Fren Performansı</a:t>
              </a:r>
              <a:endParaRPr lang="tr-TR" sz="1600" b="1" i="1" dirty="0">
                <a:solidFill>
                  <a:srgbClr val="002060"/>
                </a:solidFill>
              </a:endParaRPr>
            </a:p>
          </p:txBody>
        </p:sp>
        <p:sp>
          <p:nvSpPr>
            <p:cNvPr id="9" name="8 Dikdörtgen"/>
            <p:cNvSpPr/>
            <p:nvPr/>
          </p:nvSpPr>
          <p:spPr>
            <a:xfrm>
              <a:off x="1475656" y="1628800"/>
              <a:ext cx="4572000" cy="30777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tr-TR" sz="1400" dirty="0" smtClean="0">
                  <a:hlinkClick r:id="rId5"/>
                </a:rPr>
                <a:t>https://www.sunsavunma.net/ucaklarda-fren-performansi/</a:t>
              </a:r>
              <a:endParaRPr lang="tr-TR" sz="1400" dirty="0"/>
            </a:p>
          </p:txBody>
        </p:sp>
      </p:grpSp>
      <p:grpSp>
        <p:nvGrpSpPr>
          <p:cNvPr id="14" name="13 Grup"/>
          <p:cNvGrpSpPr/>
          <p:nvPr/>
        </p:nvGrpSpPr>
        <p:grpSpPr>
          <a:xfrm>
            <a:off x="395537" y="2198608"/>
            <a:ext cx="6318447" cy="666000"/>
            <a:chOff x="395537" y="2198608"/>
            <a:chExt cx="6318447" cy="666000"/>
          </a:xfrm>
        </p:grpSpPr>
        <p:pic>
          <p:nvPicPr>
            <p:cNvPr id="49156" name="Picture 4" descr="https://i0.wp.com/sunsavunma.net/wp-content/uploads/2017/08/beklenmeyen-alet-u%C3%A7u%C5%9F-%C5%9Fartlar%C4%B1.jpg?resize=640%2C419"/>
            <p:cNvPicPr>
              <a:picLocks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95537" y="2198608"/>
              <a:ext cx="975600" cy="666000"/>
            </a:xfrm>
            <a:prstGeom prst="rect">
              <a:avLst/>
            </a:prstGeom>
            <a:noFill/>
          </p:spPr>
        </p:pic>
        <p:sp>
          <p:nvSpPr>
            <p:cNvPr id="12" name="11 Dikdörtgen"/>
            <p:cNvSpPr/>
            <p:nvPr/>
          </p:nvSpPr>
          <p:spPr>
            <a:xfrm>
              <a:off x="1331640" y="2204864"/>
              <a:ext cx="350044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"/>
              <a:r>
                <a:rPr lang="tr-TR" sz="1600" b="1" i="1" dirty="0" smtClean="0">
                  <a:solidFill>
                    <a:srgbClr val="002060"/>
                  </a:solidFill>
                </a:rPr>
                <a:t>Beklenmeyen Alet Uçuş Şartlarına Giriş</a:t>
              </a:r>
              <a:endParaRPr lang="tr-TR" sz="1600" b="1" i="1" dirty="0">
                <a:solidFill>
                  <a:srgbClr val="002060"/>
                </a:solidFill>
              </a:endParaRPr>
            </a:p>
          </p:txBody>
        </p:sp>
        <p:sp>
          <p:nvSpPr>
            <p:cNvPr id="13" name="12 Dikdörtgen"/>
            <p:cNvSpPr/>
            <p:nvPr/>
          </p:nvSpPr>
          <p:spPr>
            <a:xfrm>
              <a:off x="1331640" y="2492896"/>
              <a:ext cx="538234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r-TR" sz="1400" dirty="0" smtClean="0">
                  <a:hlinkClick r:id="rId7"/>
                </a:rPr>
                <a:t>https://www.sunsavunma.net/beklenmeyen-alet-ucus-sartlarina-giris/</a:t>
              </a:r>
              <a:endParaRPr lang="tr-TR" sz="1400" dirty="0"/>
            </a:p>
          </p:txBody>
        </p:sp>
      </p:grpSp>
      <p:grpSp>
        <p:nvGrpSpPr>
          <p:cNvPr id="18" name="17 Grup"/>
          <p:cNvGrpSpPr/>
          <p:nvPr/>
        </p:nvGrpSpPr>
        <p:grpSpPr>
          <a:xfrm>
            <a:off x="395537" y="3212976"/>
            <a:ext cx="6246439" cy="666000"/>
            <a:chOff x="395537" y="3356992"/>
            <a:chExt cx="6246439" cy="666000"/>
          </a:xfrm>
        </p:grpSpPr>
        <p:pic>
          <p:nvPicPr>
            <p:cNvPr id="49158" name="Picture 6" descr="https://i1.wp.com/sunsavunma.net/wp-content/uploads/2017/05/Elbit-systems-Aerospace.jpg?resize=640%2C449"/>
            <p:cNvPicPr>
              <a:picLocks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95537" y="3356992"/>
              <a:ext cx="975600" cy="666000"/>
            </a:xfrm>
            <a:prstGeom prst="rect">
              <a:avLst/>
            </a:prstGeom>
            <a:noFill/>
          </p:spPr>
        </p:pic>
        <p:sp>
          <p:nvSpPr>
            <p:cNvPr id="16" name="15 Dikdörtgen"/>
            <p:cNvSpPr/>
            <p:nvPr/>
          </p:nvSpPr>
          <p:spPr>
            <a:xfrm>
              <a:off x="1331640" y="3378478"/>
              <a:ext cx="4572000" cy="33855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b"/>
              <a:r>
                <a:rPr lang="tr-TR" sz="1600" b="1" i="1" dirty="0" smtClean="0">
                  <a:solidFill>
                    <a:srgbClr val="002060"/>
                  </a:solidFill>
                </a:rPr>
                <a:t>Helikopter Kazaları, Nedenleri ve Tedbirler</a:t>
              </a:r>
              <a:endParaRPr lang="tr-TR" sz="1600" b="1" i="1" dirty="0">
                <a:solidFill>
                  <a:srgbClr val="002060"/>
                </a:solidFill>
              </a:endParaRPr>
            </a:p>
          </p:txBody>
        </p:sp>
        <p:sp>
          <p:nvSpPr>
            <p:cNvPr id="17" name="16 Dikdörtgen"/>
            <p:cNvSpPr/>
            <p:nvPr/>
          </p:nvSpPr>
          <p:spPr>
            <a:xfrm>
              <a:off x="1331640" y="3697287"/>
              <a:ext cx="53103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r-TR" sz="1400" dirty="0" smtClean="0">
                  <a:hlinkClick r:id="rId9"/>
                </a:rPr>
                <a:t>https://www.sunsavunma.net/helikopter-kazalari-nedenleri-tedbirler/</a:t>
              </a:r>
              <a:endParaRPr lang="tr-TR" sz="1400" dirty="0"/>
            </a:p>
          </p:txBody>
        </p:sp>
      </p:grpSp>
      <p:grpSp>
        <p:nvGrpSpPr>
          <p:cNvPr id="22" name="21 Grup"/>
          <p:cNvGrpSpPr/>
          <p:nvPr/>
        </p:nvGrpSpPr>
        <p:grpSpPr>
          <a:xfrm>
            <a:off x="395536" y="4221088"/>
            <a:ext cx="6318448" cy="685745"/>
            <a:chOff x="395536" y="4347176"/>
            <a:chExt cx="6318448" cy="685745"/>
          </a:xfrm>
        </p:grpSpPr>
        <p:pic>
          <p:nvPicPr>
            <p:cNvPr id="49160" name="Picture 8" descr="First Do No Harm - AOPA"/>
            <p:cNvPicPr>
              <a:picLocks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95536" y="4347176"/>
              <a:ext cx="975600" cy="666000"/>
            </a:xfrm>
            <a:prstGeom prst="rect">
              <a:avLst/>
            </a:prstGeom>
            <a:noFill/>
          </p:spPr>
        </p:pic>
        <p:sp>
          <p:nvSpPr>
            <p:cNvPr id="20" name="19 Dikdörtgen"/>
            <p:cNvSpPr/>
            <p:nvPr/>
          </p:nvSpPr>
          <p:spPr>
            <a:xfrm>
              <a:off x="1331640" y="4365104"/>
              <a:ext cx="350743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"/>
              <a:r>
                <a:rPr lang="tr-TR" sz="1600" b="1" i="1" dirty="0" smtClean="0">
                  <a:solidFill>
                    <a:srgbClr val="002060"/>
                  </a:solidFill>
                </a:rPr>
                <a:t>Uçağı Anormal Durumlardan Kurtarma</a:t>
              </a:r>
              <a:endParaRPr lang="tr-TR" sz="1600" b="1" i="1" dirty="0">
                <a:solidFill>
                  <a:srgbClr val="002060"/>
                </a:solidFill>
              </a:endParaRPr>
            </a:p>
          </p:txBody>
        </p:sp>
        <p:sp>
          <p:nvSpPr>
            <p:cNvPr id="21" name="20 Dikdörtgen"/>
            <p:cNvSpPr/>
            <p:nvPr/>
          </p:nvSpPr>
          <p:spPr>
            <a:xfrm>
              <a:off x="1331640" y="4725144"/>
              <a:ext cx="538234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r-TR" sz="1400" dirty="0" smtClean="0">
                  <a:hlinkClick r:id="rId11"/>
                </a:rPr>
                <a:t>https://www.sunsavunma.net/ucagi-anormal-durumlardan-kurtarma/</a:t>
              </a:r>
              <a:endParaRPr lang="tr-TR" sz="1400" dirty="0"/>
            </a:p>
          </p:txBody>
        </p:sp>
      </p:grpSp>
      <p:grpSp>
        <p:nvGrpSpPr>
          <p:cNvPr id="26" name="25 Grup"/>
          <p:cNvGrpSpPr/>
          <p:nvPr/>
        </p:nvGrpSpPr>
        <p:grpSpPr>
          <a:xfrm>
            <a:off x="395536" y="5283280"/>
            <a:ext cx="5925896" cy="685745"/>
            <a:chOff x="428048" y="5283280"/>
            <a:chExt cx="5925896" cy="685745"/>
          </a:xfrm>
        </p:grpSpPr>
        <p:pic>
          <p:nvPicPr>
            <p:cNvPr id="49162" name="Picture 10" descr="https://i2.wp.com/sunsavunma.net/wp-content/uploads/2017/10/%C4%B1s%C4%B1-g%C3%BCd%C3%BCml%C3%BC-f%C3%BCzeler-ve-helikopterler.jpg?resize=640%2C426&amp;ssl=1"/>
            <p:cNvPicPr>
              <a:picLocks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28048" y="5283280"/>
              <a:ext cx="975600" cy="666000"/>
            </a:xfrm>
            <a:prstGeom prst="rect">
              <a:avLst/>
            </a:prstGeom>
            <a:noFill/>
          </p:spPr>
        </p:pic>
        <p:sp>
          <p:nvSpPr>
            <p:cNvPr id="24" name="23 Dikdörtgen"/>
            <p:cNvSpPr/>
            <p:nvPr/>
          </p:nvSpPr>
          <p:spPr>
            <a:xfrm>
              <a:off x="1403648" y="5301208"/>
              <a:ext cx="364811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"/>
              <a:r>
                <a:rPr lang="tr-TR" b="1" i="1" dirty="0" smtClean="0">
                  <a:solidFill>
                    <a:srgbClr val="002060"/>
                  </a:solidFill>
                </a:rPr>
                <a:t>Isı Güdümlü Füzeler ve Helikopterler</a:t>
              </a:r>
              <a:endParaRPr lang="tr-TR" b="1" i="1" dirty="0">
                <a:solidFill>
                  <a:srgbClr val="002060"/>
                </a:solidFill>
              </a:endParaRPr>
            </a:p>
          </p:txBody>
        </p:sp>
        <p:sp>
          <p:nvSpPr>
            <p:cNvPr id="25" name="24 Dikdörtgen"/>
            <p:cNvSpPr/>
            <p:nvPr/>
          </p:nvSpPr>
          <p:spPr>
            <a:xfrm>
              <a:off x="1403648" y="5661248"/>
              <a:ext cx="495029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r-TR" sz="1400" dirty="0" smtClean="0">
                  <a:hlinkClick r:id="rId13"/>
                </a:rPr>
                <a:t>https://www.sunsavunma.net/isi-gudumlu-fuzeler-helikopterler/</a:t>
              </a:r>
              <a:endParaRPr lang="tr-TR" sz="1400" dirty="0"/>
            </a:p>
          </p:txBody>
        </p:sp>
      </p:grpSp>
      <p:sp>
        <p:nvSpPr>
          <p:cNvPr id="27" name="2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78E78-FDEF-47D4-A57D-34F6EEA18503}" type="datetime1">
              <a:rPr lang="tr-TR" smtClean="0"/>
              <a:pPr/>
              <a:t>14.03.2021</a:t>
            </a:fld>
            <a:endParaRPr lang="tr-TR"/>
          </a:p>
        </p:txBody>
      </p:sp>
      <p:sp>
        <p:nvSpPr>
          <p:cNvPr id="28" name="2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750434161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1292</TotalTime>
  <Words>2709</Words>
  <Application>Microsoft Office PowerPoint</Application>
  <PresentationFormat>Ekran Gösterisi (4:3)</PresentationFormat>
  <Paragraphs>377</Paragraphs>
  <Slides>33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33</vt:i4>
      </vt:variant>
    </vt:vector>
  </HeadingPairs>
  <TitlesOfParts>
    <vt:vector size="34" baseType="lpstr">
      <vt:lpstr>Ofis Teması</vt:lpstr>
      <vt:lpstr>SENARYO TABANLI EĞİTİM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Slayt 32</vt:lpstr>
      <vt:lpstr>Slayt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SENARYO TABANLI EĞİTİM</dc:title>
  <dc:creator>ERCAN CANER</dc:creator>
  <cp:lastModifiedBy>Windows Kullanıcısı</cp:lastModifiedBy>
  <cp:revision>99</cp:revision>
  <cp:lastPrinted>2021-03-12T12:11:46Z</cp:lastPrinted>
  <dcterms:created xsi:type="dcterms:W3CDTF">2021-03-11T06:38:11Z</dcterms:created>
  <dcterms:modified xsi:type="dcterms:W3CDTF">2021-03-14T06:57:30Z</dcterms:modified>
</cp:coreProperties>
</file>